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0" r:id="rId3"/>
    <p:sldId id="271" r:id="rId4"/>
    <p:sldId id="275" r:id="rId5"/>
    <p:sldId id="276" r:id="rId6"/>
    <p:sldId id="277" r:id="rId7"/>
    <p:sldId id="278" r:id="rId8"/>
    <p:sldId id="279" r:id="rId9"/>
    <p:sldId id="272" r:id="rId10"/>
    <p:sldId id="262" r:id="rId11"/>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0A9E1-55E5-496F-BDCC-1A36F37E0A3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D712206-0DFB-4C5C-9EDC-5C85C4F00F5A}">
      <dgm:prSet custT="1"/>
      <dgm:spPr/>
      <dgm:t>
        <a:bodyPr/>
        <a:lstStyle/>
        <a:p>
          <a:pPr>
            <a:lnSpc>
              <a:spcPct val="100000"/>
            </a:lnSpc>
          </a:pPr>
          <a:r>
            <a:rPr lang="en-AE" sz="2000" b="1" dirty="0"/>
            <a:t>Ship Finance</a:t>
          </a:r>
          <a:r>
            <a:rPr lang="en-AE" sz="1700" dirty="0"/>
            <a:t> </a:t>
          </a:r>
        </a:p>
        <a:p>
          <a:pPr>
            <a:lnSpc>
              <a:spcPct val="100000"/>
            </a:lnSpc>
          </a:pPr>
          <a:r>
            <a:rPr lang="en-AE" sz="1700" dirty="0"/>
            <a:t>Covers commercial sea-goings containing dry, wet and cargoes</a:t>
          </a:r>
          <a:endParaRPr lang="en-US" sz="1700" dirty="0"/>
        </a:p>
      </dgm:t>
    </dgm:pt>
    <dgm:pt modelId="{D891472D-FC85-4A78-A9EE-C8E4813AC4D0}" type="parTrans" cxnId="{B4DE7A5C-0067-4D5A-93C1-EFF56AEA2692}">
      <dgm:prSet/>
      <dgm:spPr/>
      <dgm:t>
        <a:bodyPr/>
        <a:lstStyle/>
        <a:p>
          <a:endParaRPr lang="en-US"/>
        </a:p>
      </dgm:t>
    </dgm:pt>
    <dgm:pt modelId="{1BEEF43A-2F63-44B2-A102-2B9379FCD30B}" type="sibTrans" cxnId="{B4DE7A5C-0067-4D5A-93C1-EFF56AEA2692}">
      <dgm:prSet/>
      <dgm:spPr/>
      <dgm:t>
        <a:bodyPr/>
        <a:lstStyle/>
        <a:p>
          <a:pPr>
            <a:lnSpc>
              <a:spcPct val="100000"/>
            </a:lnSpc>
          </a:pPr>
          <a:endParaRPr lang="en-US"/>
        </a:p>
      </dgm:t>
    </dgm:pt>
    <dgm:pt modelId="{B542B0D8-41EB-47D2-B4D2-898D5267519A}">
      <dgm:prSet custT="1"/>
      <dgm:spPr/>
      <dgm:t>
        <a:bodyPr/>
        <a:lstStyle/>
        <a:p>
          <a:pPr>
            <a:lnSpc>
              <a:spcPct val="100000"/>
            </a:lnSpc>
          </a:pPr>
          <a:r>
            <a:rPr lang="en-AE" sz="2000" b="1" dirty="0"/>
            <a:t>Aviation Finance</a:t>
          </a:r>
          <a:r>
            <a:rPr lang="en-AE" sz="1700" dirty="0"/>
            <a:t> </a:t>
          </a:r>
        </a:p>
        <a:p>
          <a:pPr>
            <a:lnSpc>
              <a:spcPct val="100000"/>
            </a:lnSpc>
          </a:pPr>
          <a:r>
            <a:rPr lang="en-AE" sz="1700" dirty="0"/>
            <a:t>Covers Business Jet, Helicopter, Propeller, Commercial spare engine</a:t>
          </a:r>
          <a:endParaRPr lang="en-US" sz="1700" dirty="0"/>
        </a:p>
      </dgm:t>
    </dgm:pt>
    <dgm:pt modelId="{6C9F0A25-7AAD-4E2F-A6AF-5A0C9DC8A93A}" type="parTrans" cxnId="{FF16E71D-E1A6-4B88-8AA6-B753B4A24EF8}">
      <dgm:prSet/>
      <dgm:spPr/>
      <dgm:t>
        <a:bodyPr/>
        <a:lstStyle/>
        <a:p>
          <a:endParaRPr lang="en-US"/>
        </a:p>
      </dgm:t>
    </dgm:pt>
    <dgm:pt modelId="{26D247FB-71FC-4A21-877E-1AC11D5D2AD5}" type="sibTrans" cxnId="{FF16E71D-E1A6-4B88-8AA6-B753B4A24EF8}">
      <dgm:prSet/>
      <dgm:spPr/>
      <dgm:t>
        <a:bodyPr/>
        <a:lstStyle/>
        <a:p>
          <a:pPr>
            <a:lnSpc>
              <a:spcPct val="100000"/>
            </a:lnSpc>
          </a:pPr>
          <a:endParaRPr lang="en-US"/>
        </a:p>
      </dgm:t>
    </dgm:pt>
    <dgm:pt modelId="{400935ED-E684-45CB-9D56-04C34300E041}">
      <dgm:prSet custT="1"/>
      <dgm:spPr/>
      <dgm:t>
        <a:bodyPr/>
        <a:lstStyle/>
        <a:p>
          <a:pPr>
            <a:lnSpc>
              <a:spcPct val="100000"/>
            </a:lnSpc>
          </a:pPr>
          <a:r>
            <a:rPr lang="en-AE" sz="2000" b="1" dirty="0"/>
            <a:t>Yacht Finance</a:t>
          </a:r>
          <a:r>
            <a:rPr lang="en-AE" sz="1700" dirty="0"/>
            <a:t> </a:t>
          </a:r>
        </a:p>
        <a:p>
          <a:pPr>
            <a:lnSpc>
              <a:spcPct val="100000"/>
            </a:lnSpc>
          </a:pPr>
          <a:r>
            <a:rPr lang="en-AE" sz="1700" dirty="0"/>
            <a:t>Works with all manufacturers in the World </a:t>
          </a:r>
        </a:p>
        <a:p>
          <a:pPr>
            <a:lnSpc>
              <a:spcPct val="100000"/>
            </a:lnSpc>
          </a:pPr>
          <a:r>
            <a:rPr lang="en-AE" sz="1700" dirty="0"/>
            <a:t>Covers any size of yacht price ranging between USD 2M to USD 50M with no age limitation</a:t>
          </a:r>
          <a:endParaRPr lang="en-US" sz="1700" dirty="0"/>
        </a:p>
      </dgm:t>
    </dgm:pt>
    <dgm:pt modelId="{50070F8B-D538-4B67-A42B-BB421AB6956F}" type="parTrans" cxnId="{39AF8706-C753-4469-A4FA-E385DD5C4CCF}">
      <dgm:prSet/>
      <dgm:spPr/>
      <dgm:t>
        <a:bodyPr/>
        <a:lstStyle/>
        <a:p>
          <a:endParaRPr lang="en-US"/>
        </a:p>
      </dgm:t>
    </dgm:pt>
    <dgm:pt modelId="{87D9E0CA-61AB-498D-8EF0-607D94AC428A}" type="sibTrans" cxnId="{39AF8706-C753-4469-A4FA-E385DD5C4CCF}">
      <dgm:prSet/>
      <dgm:spPr/>
      <dgm:t>
        <a:bodyPr/>
        <a:lstStyle/>
        <a:p>
          <a:endParaRPr lang="en-US"/>
        </a:p>
      </dgm:t>
    </dgm:pt>
    <dgm:pt modelId="{F9E4600D-198E-4E64-9435-BC0F45A95082}" type="pres">
      <dgm:prSet presAssocID="{C100A9E1-55E5-496F-BDCC-1A36F37E0A3D}" presName="root" presStyleCnt="0">
        <dgm:presLayoutVars>
          <dgm:dir/>
          <dgm:resizeHandles val="exact"/>
        </dgm:presLayoutVars>
      </dgm:prSet>
      <dgm:spPr/>
    </dgm:pt>
    <dgm:pt modelId="{EF64FB89-D755-4EC4-BDFB-8666C6F2BF7C}" type="pres">
      <dgm:prSet presAssocID="{DD712206-0DFB-4C5C-9EDC-5C85C4F00F5A}" presName="compNode" presStyleCnt="0"/>
      <dgm:spPr/>
    </dgm:pt>
    <dgm:pt modelId="{F7C33377-5DEB-43F5-8067-70B35995C6FA}" type="pres">
      <dgm:prSet presAssocID="{DD712206-0DFB-4C5C-9EDC-5C85C4F00F5A}" presName="bgRect" presStyleLbl="bgShp" presStyleIdx="0" presStyleCnt="3"/>
      <dgm:spPr/>
    </dgm:pt>
    <dgm:pt modelId="{8933F0DB-3E15-4BCA-9F70-32A6C05D1F65}" type="pres">
      <dgm:prSet presAssocID="{DD712206-0DFB-4C5C-9EDC-5C85C4F00F5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g boat"/>
        </a:ext>
      </dgm:extLst>
    </dgm:pt>
    <dgm:pt modelId="{C97A59B3-0C54-4731-A414-5F298DAF844F}" type="pres">
      <dgm:prSet presAssocID="{DD712206-0DFB-4C5C-9EDC-5C85C4F00F5A}" presName="spaceRect" presStyleCnt="0"/>
      <dgm:spPr/>
    </dgm:pt>
    <dgm:pt modelId="{AE669876-E3D7-4F9D-A927-E3D140D731D4}" type="pres">
      <dgm:prSet presAssocID="{DD712206-0DFB-4C5C-9EDC-5C85C4F00F5A}" presName="parTx" presStyleLbl="revTx" presStyleIdx="0" presStyleCnt="3">
        <dgm:presLayoutVars>
          <dgm:chMax val="0"/>
          <dgm:chPref val="0"/>
        </dgm:presLayoutVars>
      </dgm:prSet>
      <dgm:spPr/>
    </dgm:pt>
    <dgm:pt modelId="{4B3482E8-22FF-45CF-816F-B1CC2CD85E95}" type="pres">
      <dgm:prSet presAssocID="{1BEEF43A-2F63-44B2-A102-2B9379FCD30B}" presName="sibTrans" presStyleCnt="0"/>
      <dgm:spPr/>
    </dgm:pt>
    <dgm:pt modelId="{C848E926-C8DD-4B0A-B2DA-55BB51B90827}" type="pres">
      <dgm:prSet presAssocID="{B542B0D8-41EB-47D2-B4D2-898D5267519A}" presName="compNode" presStyleCnt="0"/>
      <dgm:spPr/>
    </dgm:pt>
    <dgm:pt modelId="{6D195873-B1A1-4B68-8055-E1FEC12BEF00}" type="pres">
      <dgm:prSet presAssocID="{B542B0D8-41EB-47D2-B4D2-898D5267519A}" presName="bgRect" presStyleLbl="bgShp" presStyleIdx="1" presStyleCnt="3"/>
      <dgm:spPr/>
    </dgm:pt>
    <dgm:pt modelId="{12A94D42-0AD6-46FD-BEDB-DF5C953CA1A1}" type="pres">
      <dgm:prSet presAssocID="{B542B0D8-41EB-47D2-B4D2-898D526751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icopter"/>
        </a:ext>
      </dgm:extLst>
    </dgm:pt>
    <dgm:pt modelId="{8EC235F7-E55D-4F9B-A105-B085D8EDAE91}" type="pres">
      <dgm:prSet presAssocID="{B542B0D8-41EB-47D2-B4D2-898D5267519A}" presName="spaceRect" presStyleCnt="0"/>
      <dgm:spPr/>
    </dgm:pt>
    <dgm:pt modelId="{F6241A2D-CDB5-4D47-947A-39F45062DA4A}" type="pres">
      <dgm:prSet presAssocID="{B542B0D8-41EB-47D2-B4D2-898D5267519A}" presName="parTx" presStyleLbl="revTx" presStyleIdx="1" presStyleCnt="3">
        <dgm:presLayoutVars>
          <dgm:chMax val="0"/>
          <dgm:chPref val="0"/>
        </dgm:presLayoutVars>
      </dgm:prSet>
      <dgm:spPr/>
    </dgm:pt>
    <dgm:pt modelId="{4F2D7786-3EF0-45E8-928C-BF3384B18141}" type="pres">
      <dgm:prSet presAssocID="{26D247FB-71FC-4A21-877E-1AC11D5D2AD5}" presName="sibTrans" presStyleCnt="0"/>
      <dgm:spPr/>
    </dgm:pt>
    <dgm:pt modelId="{55CFA6AF-E71C-4499-B8AA-EA114C858585}" type="pres">
      <dgm:prSet presAssocID="{400935ED-E684-45CB-9D56-04C34300E041}" presName="compNode" presStyleCnt="0"/>
      <dgm:spPr/>
    </dgm:pt>
    <dgm:pt modelId="{163D9AA9-831E-405F-9B03-518D76B1E722}" type="pres">
      <dgm:prSet presAssocID="{400935ED-E684-45CB-9D56-04C34300E041}" presName="bgRect" presStyleLbl="bgShp" presStyleIdx="2" presStyleCnt="3"/>
      <dgm:spPr/>
    </dgm:pt>
    <dgm:pt modelId="{CA509D28-B471-4BCF-8155-812761D8ADBA}" type="pres">
      <dgm:prSet presAssocID="{400935ED-E684-45CB-9D56-04C34300E04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hor"/>
        </a:ext>
      </dgm:extLst>
    </dgm:pt>
    <dgm:pt modelId="{789CD2EB-37EB-4C3A-9488-08EAA0B77C3E}" type="pres">
      <dgm:prSet presAssocID="{400935ED-E684-45CB-9D56-04C34300E041}" presName="spaceRect" presStyleCnt="0"/>
      <dgm:spPr/>
    </dgm:pt>
    <dgm:pt modelId="{3B38ED4C-AE0A-487A-A6C5-BE41BD2BAF2F}" type="pres">
      <dgm:prSet presAssocID="{400935ED-E684-45CB-9D56-04C34300E041}" presName="parTx" presStyleLbl="revTx" presStyleIdx="2" presStyleCnt="3">
        <dgm:presLayoutVars>
          <dgm:chMax val="0"/>
          <dgm:chPref val="0"/>
        </dgm:presLayoutVars>
      </dgm:prSet>
      <dgm:spPr/>
    </dgm:pt>
  </dgm:ptLst>
  <dgm:cxnLst>
    <dgm:cxn modelId="{39AF8706-C753-4469-A4FA-E385DD5C4CCF}" srcId="{C100A9E1-55E5-496F-BDCC-1A36F37E0A3D}" destId="{400935ED-E684-45CB-9D56-04C34300E041}" srcOrd="2" destOrd="0" parTransId="{50070F8B-D538-4B67-A42B-BB421AB6956F}" sibTransId="{87D9E0CA-61AB-498D-8EF0-607D94AC428A}"/>
    <dgm:cxn modelId="{A2D6921C-0F97-4D83-9245-14FE17D1BB85}" type="presOf" srcId="{DD712206-0DFB-4C5C-9EDC-5C85C4F00F5A}" destId="{AE669876-E3D7-4F9D-A927-E3D140D731D4}" srcOrd="0" destOrd="0" presId="urn:microsoft.com/office/officeart/2018/2/layout/IconVerticalSolidList"/>
    <dgm:cxn modelId="{FF16E71D-E1A6-4B88-8AA6-B753B4A24EF8}" srcId="{C100A9E1-55E5-496F-BDCC-1A36F37E0A3D}" destId="{B542B0D8-41EB-47D2-B4D2-898D5267519A}" srcOrd="1" destOrd="0" parTransId="{6C9F0A25-7AAD-4E2F-A6AF-5A0C9DC8A93A}" sibTransId="{26D247FB-71FC-4A21-877E-1AC11D5D2AD5}"/>
    <dgm:cxn modelId="{8265DD2B-2688-486D-9073-939BD6BDBF21}" type="presOf" srcId="{400935ED-E684-45CB-9D56-04C34300E041}" destId="{3B38ED4C-AE0A-487A-A6C5-BE41BD2BAF2F}" srcOrd="0" destOrd="0" presId="urn:microsoft.com/office/officeart/2018/2/layout/IconVerticalSolidList"/>
    <dgm:cxn modelId="{B4DE7A5C-0067-4D5A-93C1-EFF56AEA2692}" srcId="{C100A9E1-55E5-496F-BDCC-1A36F37E0A3D}" destId="{DD712206-0DFB-4C5C-9EDC-5C85C4F00F5A}" srcOrd="0" destOrd="0" parTransId="{D891472D-FC85-4A78-A9EE-C8E4813AC4D0}" sibTransId="{1BEEF43A-2F63-44B2-A102-2B9379FCD30B}"/>
    <dgm:cxn modelId="{F32C2182-16D4-4232-BC4F-CB768206B8DE}" type="presOf" srcId="{C100A9E1-55E5-496F-BDCC-1A36F37E0A3D}" destId="{F9E4600D-198E-4E64-9435-BC0F45A95082}" srcOrd="0" destOrd="0" presId="urn:microsoft.com/office/officeart/2018/2/layout/IconVerticalSolidList"/>
    <dgm:cxn modelId="{41F69E94-C078-4254-B8CA-F5C7AEF851EC}" type="presOf" srcId="{B542B0D8-41EB-47D2-B4D2-898D5267519A}" destId="{F6241A2D-CDB5-4D47-947A-39F45062DA4A}" srcOrd="0" destOrd="0" presId="urn:microsoft.com/office/officeart/2018/2/layout/IconVerticalSolidList"/>
    <dgm:cxn modelId="{63B388F7-875E-47A3-95D0-AA88B7791FA1}" type="presParOf" srcId="{F9E4600D-198E-4E64-9435-BC0F45A95082}" destId="{EF64FB89-D755-4EC4-BDFB-8666C6F2BF7C}" srcOrd="0" destOrd="0" presId="urn:microsoft.com/office/officeart/2018/2/layout/IconVerticalSolidList"/>
    <dgm:cxn modelId="{44BF0711-0F62-433B-A59A-E719D5F6364F}" type="presParOf" srcId="{EF64FB89-D755-4EC4-BDFB-8666C6F2BF7C}" destId="{F7C33377-5DEB-43F5-8067-70B35995C6FA}" srcOrd="0" destOrd="0" presId="urn:microsoft.com/office/officeart/2018/2/layout/IconVerticalSolidList"/>
    <dgm:cxn modelId="{958EEFBE-4511-44DF-85FD-0794EEDBCD33}" type="presParOf" srcId="{EF64FB89-D755-4EC4-BDFB-8666C6F2BF7C}" destId="{8933F0DB-3E15-4BCA-9F70-32A6C05D1F65}" srcOrd="1" destOrd="0" presId="urn:microsoft.com/office/officeart/2018/2/layout/IconVerticalSolidList"/>
    <dgm:cxn modelId="{C87E4EA3-1D28-4040-92CD-377A2F74228B}" type="presParOf" srcId="{EF64FB89-D755-4EC4-BDFB-8666C6F2BF7C}" destId="{C97A59B3-0C54-4731-A414-5F298DAF844F}" srcOrd="2" destOrd="0" presId="urn:microsoft.com/office/officeart/2018/2/layout/IconVerticalSolidList"/>
    <dgm:cxn modelId="{970F65CA-B36F-4DF1-8817-D034DE4FDB9C}" type="presParOf" srcId="{EF64FB89-D755-4EC4-BDFB-8666C6F2BF7C}" destId="{AE669876-E3D7-4F9D-A927-E3D140D731D4}" srcOrd="3" destOrd="0" presId="urn:microsoft.com/office/officeart/2018/2/layout/IconVerticalSolidList"/>
    <dgm:cxn modelId="{7D65E35D-F9C5-486D-B84E-6F37F3C66DD3}" type="presParOf" srcId="{F9E4600D-198E-4E64-9435-BC0F45A95082}" destId="{4B3482E8-22FF-45CF-816F-B1CC2CD85E95}" srcOrd="1" destOrd="0" presId="urn:microsoft.com/office/officeart/2018/2/layout/IconVerticalSolidList"/>
    <dgm:cxn modelId="{1F954195-79FA-480A-AF55-74582DAC8546}" type="presParOf" srcId="{F9E4600D-198E-4E64-9435-BC0F45A95082}" destId="{C848E926-C8DD-4B0A-B2DA-55BB51B90827}" srcOrd="2" destOrd="0" presId="urn:microsoft.com/office/officeart/2018/2/layout/IconVerticalSolidList"/>
    <dgm:cxn modelId="{66073B11-81B6-4751-94BC-7EC9D18029C3}" type="presParOf" srcId="{C848E926-C8DD-4B0A-B2DA-55BB51B90827}" destId="{6D195873-B1A1-4B68-8055-E1FEC12BEF00}" srcOrd="0" destOrd="0" presId="urn:microsoft.com/office/officeart/2018/2/layout/IconVerticalSolidList"/>
    <dgm:cxn modelId="{8A17FB33-CB78-441B-8C6F-817E25F03D4C}" type="presParOf" srcId="{C848E926-C8DD-4B0A-B2DA-55BB51B90827}" destId="{12A94D42-0AD6-46FD-BEDB-DF5C953CA1A1}" srcOrd="1" destOrd="0" presId="urn:microsoft.com/office/officeart/2018/2/layout/IconVerticalSolidList"/>
    <dgm:cxn modelId="{2B757233-4958-489E-A782-201CE47CE8D6}" type="presParOf" srcId="{C848E926-C8DD-4B0A-B2DA-55BB51B90827}" destId="{8EC235F7-E55D-4F9B-A105-B085D8EDAE91}" srcOrd="2" destOrd="0" presId="urn:microsoft.com/office/officeart/2018/2/layout/IconVerticalSolidList"/>
    <dgm:cxn modelId="{70768963-8F27-4751-AB4C-012535C4D9EC}" type="presParOf" srcId="{C848E926-C8DD-4B0A-B2DA-55BB51B90827}" destId="{F6241A2D-CDB5-4D47-947A-39F45062DA4A}" srcOrd="3" destOrd="0" presId="urn:microsoft.com/office/officeart/2018/2/layout/IconVerticalSolidList"/>
    <dgm:cxn modelId="{CDF5B7D7-1BAA-4AED-ADD9-1E650C0077EC}" type="presParOf" srcId="{F9E4600D-198E-4E64-9435-BC0F45A95082}" destId="{4F2D7786-3EF0-45E8-928C-BF3384B18141}" srcOrd="3" destOrd="0" presId="urn:microsoft.com/office/officeart/2018/2/layout/IconVerticalSolidList"/>
    <dgm:cxn modelId="{BE164A31-E109-4725-8288-4F2FB3E98436}" type="presParOf" srcId="{F9E4600D-198E-4E64-9435-BC0F45A95082}" destId="{55CFA6AF-E71C-4499-B8AA-EA114C858585}" srcOrd="4" destOrd="0" presId="urn:microsoft.com/office/officeart/2018/2/layout/IconVerticalSolidList"/>
    <dgm:cxn modelId="{30D2089B-F17B-4C0D-8C39-309C51A136BB}" type="presParOf" srcId="{55CFA6AF-E71C-4499-B8AA-EA114C858585}" destId="{163D9AA9-831E-405F-9B03-518D76B1E722}" srcOrd="0" destOrd="0" presId="urn:microsoft.com/office/officeart/2018/2/layout/IconVerticalSolidList"/>
    <dgm:cxn modelId="{A17B28D6-901D-4114-8801-E6DF8E65AEDA}" type="presParOf" srcId="{55CFA6AF-E71C-4499-B8AA-EA114C858585}" destId="{CA509D28-B471-4BCF-8155-812761D8ADBA}" srcOrd="1" destOrd="0" presId="urn:microsoft.com/office/officeart/2018/2/layout/IconVerticalSolidList"/>
    <dgm:cxn modelId="{1C766168-4C49-48FD-B370-0ABE83B32720}" type="presParOf" srcId="{55CFA6AF-E71C-4499-B8AA-EA114C858585}" destId="{789CD2EB-37EB-4C3A-9488-08EAA0B77C3E}" srcOrd="2" destOrd="0" presId="urn:microsoft.com/office/officeart/2018/2/layout/IconVerticalSolidList"/>
    <dgm:cxn modelId="{E5301E5F-88A5-42EF-8FA5-1EBCA58FDE0E}" type="presParOf" srcId="{55CFA6AF-E71C-4499-B8AA-EA114C858585}" destId="{3B38ED4C-AE0A-487A-A6C5-BE41BD2BAF2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D58B4-E6B2-49B2-801F-15CC74EAF93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61FC202-B987-42E3-B4AE-5BB83A77ED9B}">
      <dgm:prSet/>
      <dgm:spPr/>
      <dgm:t>
        <a:bodyPr/>
        <a:lstStyle/>
        <a:p>
          <a:r>
            <a:rPr lang="en-AE"/>
            <a:t>Purchase</a:t>
          </a:r>
          <a:endParaRPr lang="en-US"/>
        </a:p>
      </dgm:t>
    </dgm:pt>
    <dgm:pt modelId="{CEACC91A-C530-4045-82C8-3F424ACBF614}" type="parTrans" cxnId="{FA125640-DBD3-4597-827D-C8618BCAD1F1}">
      <dgm:prSet/>
      <dgm:spPr/>
      <dgm:t>
        <a:bodyPr/>
        <a:lstStyle/>
        <a:p>
          <a:endParaRPr lang="en-US"/>
        </a:p>
      </dgm:t>
    </dgm:pt>
    <dgm:pt modelId="{5933DD9A-C9B8-44DB-AC3B-F107A074B8FA}" type="sibTrans" cxnId="{FA125640-DBD3-4597-827D-C8618BCAD1F1}">
      <dgm:prSet/>
      <dgm:spPr/>
      <dgm:t>
        <a:bodyPr/>
        <a:lstStyle/>
        <a:p>
          <a:endParaRPr lang="en-US"/>
        </a:p>
      </dgm:t>
    </dgm:pt>
    <dgm:pt modelId="{5793F4D6-77BE-4331-BB62-54C0D2E6FAAC}">
      <dgm:prSet/>
      <dgm:spPr/>
      <dgm:t>
        <a:bodyPr/>
        <a:lstStyle/>
        <a:p>
          <a:r>
            <a:rPr lang="en-AE"/>
            <a:t>Refinance</a:t>
          </a:r>
          <a:endParaRPr lang="en-US"/>
        </a:p>
      </dgm:t>
    </dgm:pt>
    <dgm:pt modelId="{CC62E10B-9A15-49F3-B1FD-3B39BCC7B739}" type="parTrans" cxnId="{02BFD4D8-189E-46B8-A591-8576C74CD60E}">
      <dgm:prSet/>
      <dgm:spPr/>
      <dgm:t>
        <a:bodyPr/>
        <a:lstStyle/>
        <a:p>
          <a:endParaRPr lang="en-US"/>
        </a:p>
      </dgm:t>
    </dgm:pt>
    <dgm:pt modelId="{E3B10C69-FBB9-4054-9933-95B4E6BF9497}" type="sibTrans" cxnId="{02BFD4D8-189E-46B8-A591-8576C74CD60E}">
      <dgm:prSet/>
      <dgm:spPr/>
      <dgm:t>
        <a:bodyPr/>
        <a:lstStyle/>
        <a:p>
          <a:endParaRPr lang="en-US"/>
        </a:p>
      </dgm:t>
    </dgm:pt>
    <dgm:pt modelId="{4F47D0FC-77A2-4656-86A4-612E8A9DAEC3}">
      <dgm:prSet/>
      <dgm:spPr/>
      <dgm:t>
        <a:bodyPr/>
        <a:lstStyle/>
        <a:p>
          <a:r>
            <a:rPr lang="en-AE"/>
            <a:t>New Vessel/ Old Vessel</a:t>
          </a:r>
          <a:endParaRPr lang="en-US"/>
        </a:p>
      </dgm:t>
    </dgm:pt>
    <dgm:pt modelId="{907A45EF-B59B-45D8-AB7F-E29D28489F3F}" type="parTrans" cxnId="{1DAA2595-2A8B-4B31-8B22-DACABEC7D328}">
      <dgm:prSet/>
      <dgm:spPr/>
      <dgm:t>
        <a:bodyPr/>
        <a:lstStyle/>
        <a:p>
          <a:endParaRPr lang="en-US"/>
        </a:p>
      </dgm:t>
    </dgm:pt>
    <dgm:pt modelId="{347158A7-7409-47FC-8C59-266B547FCB73}" type="sibTrans" cxnId="{1DAA2595-2A8B-4B31-8B22-DACABEC7D328}">
      <dgm:prSet/>
      <dgm:spPr/>
      <dgm:t>
        <a:bodyPr/>
        <a:lstStyle/>
        <a:p>
          <a:endParaRPr lang="en-US"/>
        </a:p>
      </dgm:t>
    </dgm:pt>
    <dgm:pt modelId="{BAC49CD1-D508-4997-8236-E34DEE10B692}">
      <dgm:prSet/>
      <dgm:spPr/>
      <dgm:t>
        <a:bodyPr/>
        <a:lstStyle/>
        <a:p>
          <a:r>
            <a:rPr lang="en-AE"/>
            <a:t>Others</a:t>
          </a:r>
          <a:endParaRPr lang="en-US"/>
        </a:p>
      </dgm:t>
    </dgm:pt>
    <dgm:pt modelId="{20E10B06-34ED-4B38-BCEC-3C3ACD041C62}" type="parTrans" cxnId="{B567B9BC-BFE2-46F3-965C-5A8F3D794145}">
      <dgm:prSet/>
      <dgm:spPr/>
      <dgm:t>
        <a:bodyPr/>
        <a:lstStyle/>
        <a:p>
          <a:endParaRPr lang="en-US"/>
        </a:p>
      </dgm:t>
    </dgm:pt>
    <dgm:pt modelId="{7C8B2B2E-4F07-4D2F-8436-74C4B1BAFE24}" type="sibTrans" cxnId="{B567B9BC-BFE2-46F3-965C-5A8F3D794145}">
      <dgm:prSet/>
      <dgm:spPr/>
      <dgm:t>
        <a:bodyPr/>
        <a:lstStyle/>
        <a:p>
          <a:endParaRPr lang="en-US"/>
        </a:p>
      </dgm:t>
    </dgm:pt>
    <dgm:pt modelId="{CE35EFC9-8DF3-4B4D-9805-D59F24F9AD87}" type="pres">
      <dgm:prSet presAssocID="{C2DD58B4-E6B2-49B2-801F-15CC74EAF932}" presName="linear" presStyleCnt="0">
        <dgm:presLayoutVars>
          <dgm:animLvl val="lvl"/>
          <dgm:resizeHandles val="exact"/>
        </dgm:presLayoutVars>
      </dgm:prSet>
      <dgm:spPr/>
    </dgm:pt>
    <dgm:pt modelId="{F3626603-DE0B-444F-875F-A12FC069779D}" type="pres">
      <dgm:prSet presAssocID="{061FC202-B987-42E3-B4AE-5BB83A77ED9B}" presName="parentText" presStyleLbl="node1" presStyleIdx="0" presStyleCnt="4">
        <dgm:presLayoutVars>
          <dgm:chMax val="0"/>
          <dgm:bulletEnabled val="1"/>
        </dgm:presLayoutVars>
      </dgm:prSet>
      <dgm:spPr/>
    </dgm:pt>
    <dgm:pt modelId="{DE6A9268-0E14-402E-A645-9C52451DE40B}" type="pres">
      <dgm:prSet presAssocID="{5933DD9A-C9B8-44DB-AC3B-F107A074B8FA}" presName="spacer" presStyleCnt="0"/>
      <dgm:spPr/>
    </dgm:pt>
    <dgm:pt modelId="{91E3131B-085A-413E-AD8B-D2CBC4D73A4D}" type="pres">
      <dgm:prSet presAssocID="{5793F4D6-77BE-4331-BB62-54C0D2E6FAAC}" presName="parentText" presStyleLbl="node1" presStyleIdx="1" presStyleCnt="4">
        <dgm:presLayoutVars>
          <dgm:chMax val="0"/>
          <dgm:bulletEnabled val="1"/>
        </dgm:presLayoutVars>
      </dgm:prSet>
      <dgm:spPr/>
    </dgm:pt>
    <dgm:pt modelId="{79807724-7B43-4399-90F4-5CBB88CF471E}" type="pres">
      <dgm:prSet presAssocID="{E3B10C69-FBB9-4054-9933-95B4E6BF9497}" presName="spacer" presStyleCnt="0"/>
      <dgm:spPr/>
    </dgm:pt>
    <dgm:pt modelId="{BD7FC418-E4A3-489E-A3C1-2FA88B00A8EE}" type="pres">
      <dgm:prSet presAssocID="{4F47D0FC-77A2-4656-86A4-612E8A9DAEC3}" presName="parentText" presStyleLbl="node1" presStyleIdx="2" presStyleCnt="4">
        <dgm:presLayoutVars>
          <dgm:chMax val="0"/>
          <dgm:bulletEnabled val="1"/>
        </dgm:presLayoutVars>
      </dgm:prSet>
      <dgm:spPr/>
    </dgm:pt>
    <dgm:pt modelId="{7C28F252-3104-4F61-935F-B021EF07A4B0}" type="pres">
      <dgm:prSet presAssocID="{347158A7-7409-47FC-8C59-266B547FCB73}" presName="spacer" presStyleCnt="0"/>
      <dgm:spPr/>
    </dgm:pt>
    <dgm:pt modelId="{83E1BF94-535B-4C76-819C-7786C40B9BBF}" type="pres">
      <dgm:prSet presAssocID="{BAC49CD1-D508-4997-8236-E34DEE10B692}" presName="parentText" presStyleLbl="node1" presStyleIdx="3" presStyleCnt="4">
        <dgm:presLayoutVars>
          <dgm:chMax val="0"/>
          <dgm:bulletEnabled val="1"/>
        </dgm:presLayoutVars>
      </dgm:prSet>
      <dgm:spPr/>
    </dgm:pt>
  </dgm:ptLst>
  <dgm:cxnLst>
    <dgm:cxn modelId="{11ED3F16-5259-4025-8463-E67F1C2FAA32}" type="presOf" srcId="{BAC49CD1-D508-4997-8236-E34DEE10B692}" destId="{83E1BF94-535B-4C76-819C-7786C40B9BBF}" srcOrd="0" destOrd="0" presId="urn:microsoft.com/office/officeart/2005/8/layout/vList2"/>
    <dgm:cxn modelId="{68505B3F-6462-4521-9BC7-2673DC89CF5F}" type="presOf" srcId="{5793F4D6-77BE-4331-BB62-54C0D2E6FAAC}" destId="{91E3131B-085A-413E-AD8B-D2CBC4D73A4D}" srcOrd="0" destOrd="0" presId="urn:microsoft.com/office/officeart/2005/8/layout/vList2"/>
    <dgm:cxn modelId="{FA125640-DBD3-4597-827D-C8618BCAD1F1}" srcId="{C2DD58B4-E6B2-49B2-801F-15CC74EAF932}" destId="{061FC202-B987-42E3-B4AE-5BB83A77ED9B}" srcOrd="0" destOrd="0" parTransId="{CEACC91A-C530-4045-82C8-3F424ACBF614}" sibTransId="{5933DD9A-C9B8-44DB-AC3B-F107A074B8FA}"/>
    <dgm:cxn modelId="{FAD17671-FBE8-4042-B8F7-BDFFC6EB6661}" type="presOf" srcId="{C2DD58B4-E6B2-49B2-801F-15CC74EAF932}" destId="{CE35EFC9-8DF3-4B4D-9805-D59F24F9AD87}" srcOrd="0" destOrd="0" presId="urn:microsoft.com/office/officeart/2005/8/layout/vList2"/>
    <dgm:cxn modelId="{2D26E28B-87B4-4700-A414-E2B8F80B010B}" type="presOf" srcId="{061FC202-B987-42E3-B4AE-5BB83A77ED9B}" destId="{F3626603-DE0B-444F-875F-A12FC069779D}" srcOrd="0" destOrd="0" presId="urn:microsoft.com/office/officeart/2005/8/layout/vList2"/>
    <dgm:cxn modelId="{1DAA2595-2A8B-4B31-8B22-DACABEC7D328}" srcId="{C2DD58B4-E6B2-49B2-801F-15CC74EAF932}" destId="{4F47D0FC-77A2-4656-86A4-612E8A9DAEC3}" srcOrd="2" destOrd="0" parTransId="{907A45EF-B59B-45D8-AB7F-E29D28489F3F}" sibTransId="{347158A7-7409-47FC-8C59-266B547FCB73}"/>
    <dgm:cxn modelId="{D22276B5-B353-4CDC-847E-E7F12E11EE3A}" type="presOf" srcId="{4F47D0FC-77A2-4656-86A4-612E8A9DAEC3}" destId="{BD7FC418-E4A3-489E-A3C1-2FA88B00A8EE}" srcOrd="0" destOrd="0" presId="urn:microsoft.com/office/officeart/2005/8/layout/vList2"/>
    <dgm:cxn modelId="{B567B9BC-BFE2-46F3-965C-5A8F3D794145}" srcId="{C2DD58B4-E6B2-49B2-801F-15CC74EAF932}" destId="{BAC49CD1-D508-4997-8236-E34DEE10B692}" srcOrd="3" destOrd="0" parTransId="{20E10B06-34ED-4B38-BCEC-3C3ACD041C62}" sibTransId="{7C8B2B2E-4F07-4D2F-8436-74C4B1BAFE24}"/>
    <dgm:cxn modelId="{02BFD4D8-189E-46B8-A591-8576C74CD60E}" srcId="{C2DD58B4-E6B2-49B2-801F-15CC74EAF932}" destId="{5793F4D6-77BE-4331-BB62-54C0D2E6FAAC}" srcOrd="1" destOrd="0" parTransId="{CC62E10B-9A15-49F3-B1FD-3B39BCC7B739}" sibTransId="{E3B10C69-FBB9-4054-9933-95B4E6BF9497}"/>
    <dgm:cxn modelId="{3CF33D54-937F-4D0E-8206-3995AC43B137}" type="presParOf" srcId="{CE35EFC9-8DF3-4B4D-9805-D59F24F9AD87}" destId="{F3626603-DE0B-444F-875F-A12FC069779D}" srcOrd="0" destOrd="0" presId="urn:microsoft.com/office/officeart/2005/8/layout/vList2"/>
    <dgm:cxn modelId="{874BE9E3-4964-4A94-8306-5AEB076FEB67}" type="presParOf" srcId="{CE35EFC9-8DF3-4B4D-9805-D59F24F9AD87}" destId="{DE6A9268-0E14-402E-A645-9C52451DE40B}" srcOrd="1" destOrd="0" presId="urn:microsoft.com/office/officeart/2005/8/layout/vList2"/>
    <dgm:cxn modelId="{C98276E9-0E36-459A-916E-4B5C8F5CA365}" type="presParOf" srcId="{CE35EFC9-8DF3-4B4D-9805-D59F24F9AD87}" destId="{91E3131B-085A-413E-AD8B-D2CBC4D73A4D}" srcOrd="2" destOrd="0" presId="urn:microsoft.com/office/officeart/2005/8/layout/vList2"/>
    <dgm:cxn modelId="{05DB8ABB-6B57-4FDD-A88F-2D08FB17B8B4}" type="presParOf" srcId="{CE35EFC9-8DF3-4B4D-9805-D59F24F9AD87}" destId="{79807724-7B43-4399-90F4-5CBB88CF471E}" srcOrd="3" destOrd="0" presId="urn:microsoft.com/office/officeart/2005/8/layout/vList2"/>
    <dgm:cxn modelId="{FF81047A-BCFC-4FB2-91EE-59AB025AC636}" type="presParOf" srcId="{CE35EFC9-8DF3-4B4D-9805-D59F24F9AD87}" destId="{BD7FC418-E4A3-489E-A3C1-2FA88B00A8EE}" srcOrd="4" destOrd="0" presId="urn:microsoft.com/office/officeart/2005/8/layout/vList2"/>
    <dgm:cxn modelId="{C2F3902A-4730-46DF-8753-05E5AF82FA29}" type="presParOf" srcId="{CE35EFC9-8DF3-4B4D-9805-D59F24F9AD87}" destId="{7C28F252-3104-4F61-935F-B021EF07A4B0}" srcOrd="5" destOrd="0" presId="urn:microsoft.com/office/officeart/2005/8/layout/vList2"/>
    <dgm:cxn modelId="{EAF1E1BC-BE1E-454B-802B-8E4240DC5C59}" type="presParOf" srcId="{CE35EFC9-8DF3-4B4D-9805-D59F24F9AD87}" destId="{83E1BF94-535B-4C76-819C-7786C40B9BB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75F9A-BED3-48C4-AF9A-3DE145DF17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6FF2EA2-F9A8-4DCB-A4D5-C757B2147C81}">
      <dgm:prSet/>
      <dgm:spPr/>
      <dgm:t>
        <a:bodyPr/>
        <a:lstStyle/>
        <a:p>
          <a:r>
            <a:rPr lang="en-AE" dirty="0"/>
            <a:t>FLEET PORTFOLIO</a:t>
          </a:r>
          <a:endParaRPr lang="en-US" dirty="0"/>
        </a:p>
      </dgm:t>
    </dgm:pt>
    <dgm:pt modelId="{A2B20898-D0EA-4382-8BDE-65E6640C2888}" type="parTrans" cxnId="{357CC4D2-3A34-40FD-AFDB-A1E6ED5E82AB}">
      <dgm:prSet/>
      <dgm:spPr/>
      <dgm:t>
        <a:bodyPr/>
        <a:lstStyle/>
        <a:p>
          <a:endParaRPr lang="en-US"/>
        </a:p>
      </dgm:t>
    </dgm:pt>
    <dgm:pt modelId="{95ABD0F9-0D62-46CA-9CAF-6AD80CBFA2A9}" type="sibTrans" cxnId="{357CC4D2-3A34-40FD-AFDB-A1E6ED5E82AB}">
      <dgm:prSet/>
      <dgm:spPr/>
      <dgm:t>
        <a:bodyPr/>
        <a:lstStyle/>
        <a:p>
          <a:endParaRPr lang="en-US"/>
        </a:p>
      </dgm:t>
    </dgm:pt>
    <dgm:pt modelId="{86A16729-ED7B-4556-8499-9CAA633FC8EA}">
      <dgm:prSet/>
      <dgm:spPr/>
      <dgm:t>
        <a:bodyPr/>
        <a:lstStyle/>
        <a:p>
          <a:r>
            <a:rPr lang="en-AE"/>
            <a:t>Bulk Carrier</a:t>
          </a:r>
          <a:endParaRPr lang="en-US"/>
        </a:p>
      </dgm:t>
    </dgm:pt>
    <dgm:pt modelId="{C35D2BE2-3A55-464B-834A-F3CAB1E86D02}" type="parTrans" cxnId="{417B9ADF-EDDC-4A76-970A-43ED670533E1}">
      <dgm:prSet/>
      <dgm:spPr/>
      <dgm:t>
        <a:bodyPr/>
        <a:lstStyle/>
        <a:p>
          <a:endParaRPr lang="en-US"/>
        </a:p>
      </dgm:t>
    </dgm:pt>
    <dgm:pt modelId="{9F5160C4-1104-487A-B8C9-9FB2D0CFDCB8}" type="sibTrans" cxnId="{417B9ADF-EDDC-4A76-970A-43ED670533E1}">
      <dgm:prSet/>
      <dgm:spPr/>
      <dgm:t>
        <a:bodyPr/>
        <a:lstStyle/>
        <a:p>
          <a:endParaRPr lang="en-US"/>
        </a:p>
      </dgm:t>
    </dgm:pt>
    <dgm:pt modelId="{DC88A099-7E2A-4627-B8E8-E515C86B3940}">
      <dgm:prSet/>
      <dgm:spPr/>
      <dgm:t>
        <a:bodyPr/>
        <a:lstStyle/>
        <a:p>
          <a:r>
            <a:rPr lang="en-AE"/>
            <a:t>Oil &amp; Chemical Tanker</a:t>
          </a:r>
          <a:endParaRPr lang="en-US"/>
        </a:p>
      </dgm:t>
    </dgm:pt>
    <dgm:pt modelId="{97C887FC-E9C8-4AEF-A9E5-16E3E0DC5B50}" type="parTrans" cxnId="{89D5FA24-C376-45CA-863F-C552EC90823F}">
      <dgm:prSet/>
      <dgm:spPr/>
      <dgm:t>
        <a:bodyPr/>
        <a:lstStyle/>
        <a:p>
          <a:endParaRPr lang="en-US"/>
        </a:p>
      </dgm:t>
    </dgm:pt>
    <dgm:pt modelId="{3CB8299A-62A6-432F-8E9B-7A3911CA07CA}" type="sibTrans" cxnId="{89D5FA24-C376-45CA-863F-C552EC90823F}">
      <dgm:prSet/>
      <dgm:spPr/>
      <dgm:t>
        <a:bodyPr/>
        <a:lstStyle/>
        <a:p>
          <a:endParaRPr lang="en-US"/>
        </a:p>
      </dgm:t>
    </dgm:pt>
    <dgm:pt modelId="{E2B9BD67-81E4-4FEE-BFED-DF9908DA5F36}">
      <dgm:prSet/>
      <dgm:spPr/>
      <dgm:t>
        <a:bodyPr/>
        <a:lstStyle/>
        <a:p>
          <a:r>
            <a:rPr lang="en-AE"/>
            <a:t>General Cargo</a:t>
          </a:r>
          <a:endParaRPr lang="en-US"/>
        </a:p>
      </dgm:t>
    </dgm:pt>
    <dgm:pt modelId="{D7271D57-ADB0-405C-927E-ED30BB7D3B73}" type="parTrans" cxnId="{A4A61C67-01FB-4A6B-8DFF-D60A53C657F6}">
      <dgm:prSet/>
      <dgm:spPr/>
      <dgm:t>
        <a:bodyPr/>
        <a:lstStyle/>
        <a:p>
          <a:endParaRPr lang="en-US"/>
        </a:p>
      </dgm:t>
    </dgm:pt>
    <dgm:pt modelId="{9C58659A-5009-4C2B-AD57-572C1FEA2005}" type="sibTrans" cxnId="{A4A61C67-01FB-4A6B-8DFF-D60A53C657F6}">
      <dgm:prSet/>
      <dgm:spPr/>
      <dgm:t>
        <a:bodyPr/>
        <a:lstStyle/>
        <a:p>
          <a:endParaRPr lang="en-US"/>
        </a:p>
      </dgm:t>
    </dgm:pt>
    <dgm:pt modelId="{60573323-733F-486C-8680-F1E7DDCE79CC}">
      <dgm:prSet/>
      <dgm:spPr/>
      <dgm:t>
        <a:bodyPr/>
        <a:lstStyle/>
        <a:p>
          <a:r>
            <a:rPr lang="en-AE"/>
            <a:t>LPG</a:t>
          </a:r>
          <a:endParaRPr lang="en-US"/>
        </a:p>
      </dgm:t>
    </dgm:pt>
    <dgm:pt modelId="{C0DE8C9A-D814-4D24-BDCA-3A634C592245}" type="parTrans" cxnId="{7DA4B842-DC57-4968-A895-CCB74A9DD46D}">
      <dgm:prSet/>
      <dgm:spPr/>
      <dgm:t>
        <a:bodyPr/>
        <a:lstStyle/>
        <a:p>
          <a:endParaRPr lang="en-US"/>
        </a:p>
      </dgm:t>
    </dgm:pt>
    <dgm:pt modelId="{AC41D1DD-183F-48DD-BD07-7029B5C3CB27}" type="sibTrans" cxnId="{7DA4B842-DC57-4968-A895-CCB74A9DD46D}">
      <dgm:prSet/>
      <dgm:spPr/>
      <dgm:t>
        <a:bodyPr/>
        <a:lstStyle/>
        <a:p>
          <a:endParaRPr lang="en-US"/>
        </a:p>
      </dgm:t>
    </dgm:pt>
    <dgm:pt modelId="{A2ED254D-F9FB-4EF5-82AE-3D6F27001A43}">
      <dgm:prSet/>
      <dgm:spPr/>
      <dgm:t>
        <a:bodyPr/>
        <a:lstStyle/>
        <a:p>
          <a:r>
            <a:rPr lang="en-AE"/>
            <a:t>Container</a:t>
          </a:r>
          <a:endParaRPr lang="en-US"/>
        </a:p>
      </dgm:t>
    </dgm:pt>
    <dgm:pt modelId="{4EF3B0EF-4820-4FBE-8173-A73EF0655355}" type="parTrans" cxnId="{B97800FD-3894-44EB-927F-5954E5796A85}">
      <dgm:prSet/>
      <dgm:spPr/>
      <dgm:t>
        <a:bodyPr/>
        <a:lstStyle/>
        <a:p>
          <a:endParaRPr lang="en-US"/>
        </a:p>
      </dgm:t>
    </dgm:pt>
    <dgm:pt modelId="{5A1C645A-BAA7-4315-B98A-A023FD6C0D99}" type="sibTrans" cxnId="{B97800FD-3894-44EB-927F-5954E5796A85}">
      <dgm:prSet/>
      <dgm:spPr/>
      <dgm:t>
        <a:bodyPr/>
        <a:lstStyle/>
        <a:p>
          <a:endParaRPr lang="en-US"/>
        </a:p>
      </dgm:t>
    </dgm:pt>
    <dgm:pt modelId="{90D32B44-4933-4FD5-B7A6-BEBEA6B39F77}" type="pres">
      <dgm:prSet presAssocID="{0B675F9A-BED3-48C4-AF9A-3DE145DF17DD}" presName="linear" presStyleCnt="0">
        <dgm:presLayoutVars>
          <dgm:animLvl val="lvl"/>
          <dgm:resizeHandles val="exact"/>
        </dgm:presLayoutVars>
      </dgm:prSet>
      <dgm:spPr/>
    </dgm:pt>
    <dgm:pt modelId="{9162171A-A84F-4553-B635-0DDB21172D85}" type="pres">
      <dgm:prSet presAssocID="{F6FF2EA2-F9A8-4DCB-A4D5-C757B2147C81}" presName="parentText" presStyleLbl="node1" presStyleIdx="0" presStyleCnt="6">
        <dgm:presLayoutVars>
          <dgm:chMax val="0"/>
          <dgm:bulletEnabled val="1"/>
        </dgm:presLayoutVars>
      </dgm:prSet>
      <dgm:spPr/>
    </dgm:pt>
    <dgm:pt modelId="{2183BA8A-89D8-4E80-AF85-934B61DAA226}" type="pres">
      <dgm:prSet presAssocID="{95ABD0F9-0D62-46CA-9CAF-6AD80CBFA2A9}" presName="spacer" presStyleCnt="0"/>
      <dgm:spPr/>
    </dgm:pt>
    <dgm:pt modelId="{A21528F3-9E1D-41C4-AA83-13EB64EE553F}" type="pres">
      <dgm:prSet presAssocID="{86A16729-ED7B-4556-8499-9CAA633FC8EA}" presName="parentText" presStyleLbl="node1" presStyleIdx="1" presStyleCnt="6">
        <dgm:presLayoutVars>
          <dgm:chMax val="0"/>
          <dgm:bulletEnabled val="1"/>
        </dgm:presLayoutVars>
      </dgm:prSet>
      <dgm:spPr/>
    </dgm:pt>
    <dgm:pt modelId="{5E6019A4-D523-498D-A95D-C09CFDB2D8B3}" type="pres">
      <dgm:prSet presAssocID="{9F5160C4-1104-487A-B8C9-9FB2D0CFDCB8}" presName="spacer" presStyleCnt="0"/>
      <dgm:spPr/>
    </dgm:pt>
    <dgm:pt modelId="{0E6A542C-5FB3-4A8E-B066-44C18C94BA0C}" type="pres">
      <dgm:prSet presAssocID="{DC88A099-7E2A-4627-B8E8-E515C86B3940}" presName="parentText" presStyleLbl="node1" presStyleIdx="2" presStyleCnt="6">
        <dgm:presLayoutVars>
          <dgm:chMax val="0"/>
          <dgm:bulletEnabled val="1"/>
        </dgm:presLayoutVars>
      </dgm:prSet>
      <dgm:spPr/>
    </dgm:pt>
    <dgm:pt modelId="{DDC9D640-39B2-4112-B0AA-477CB5A8FBB6}" type="pres">
      <dgm:prSet presAssocID="{3CB8299A-62A6-432F-8E9B-7A3911CA07CA}" presName="spacer" presStyleCnt="0"/>
      <dgm:spPr/>
    </dgm:pt>
    <dgm:pt modelId="{B63773BA-500D-4E5B-9DD1-268244D30136}" type="pres">
      <dgm:prSet presAssocID="{E2B9BD67-81E4-4FEE-BFED-DF9908DA5F36}" presName="parentText" presStyleLbl="node1" presStyleIdx="3" presStyleCnt="6">
        <dgm:presLayoutVars>
          <dgm:chMax val="0"/>
          <dgm:bulletEnabled val="1"/>
        </dgm:presLayoutVars>
      </dgm:prSet>
      <dgm:spPr/>
    </dgm:pt>
    <dgm:pt modelId="{3AB5C340-625D-4E7C-A2D5-F792ABEBDE23}" type="pres">
      <dgm:prSet presAssocID="{9C58659A-5009-4C2B-AD57-572C1FEA2005}" presName="spacer" presStyleCnt="0"/>
      <dgm:spPr/>
    </dgm:pt>
    <dgm:pt modelId="{244119BE-55F5-4499-9AB3-F74973EE25CD}" type="pres">
      <dgm:prSet presAssocID="{60573323-733F-486C-8680-F1E7DDCE79CC}" presName="parentText" presStyleLbl="node1" presStyleIdx="4" presStyleCnt="6">
        <dgm:presLayoutVars>
          <dgm:chMax val="0"/>
          <dgm:bulletEnabled val="1"/>
        </dgm:presLayoutVars>
      </dgm:prSet>
      <dgm:spPr/>
    </dgm:pt>
    <dgm:pt modelId="{85787642-40E9-476B-997B-A2A11F9F5107}" type="pres">
      <dgm:prSet presAssocID="{AC41D1DD-183F-48DD-BD07-7029B5C3CB27}" presName="spacer" presStyleCnt="0"/>
      <dgm:spPr/>
    </dgm:pt>
    <dgm:pt modelId="{8ADACB42-2AF2-4788-BD04-B0BDA4DDF8DA}" type="pres">
      <dgm:prSet presAssocID="{A2ED254D-F9FB-4EF5-82AE-3D6F27001A43}" presName="parentText" presStyleLbl="node1" presStyleIdx="5" presStyleCnt="6">
        <dgm:presLayoutVars>
          <dgm:chMax val="0"/>
          <dgm:bulletEnabled val="1"/>
        </dgm:presLayoutVars>
      </dgm:prSet>
      <dgm:spPr/>
    </dgm:pt>
  </dgm:ptLst>
  <dgm:cxnLst>
    <dgm:cxn modelId="{2F3E6F1B-548A-4A63-A0C3-529E43FBF966}" type="presOf" srcId="{A2ED254D-F9FB-4EF5-82AE-3D6F27001A43}" destId="{8ADACB42-2AF2-4788-BD04-B0BDA4DDF8DA}" srcOrd="0" destOrd="0" presId="urn:microsoft.com/office/officeart/2005/8/layout/vList2"/>
    <dgm:cxn modelId="{51BF5A20-3C3B-492F-A329-C3ACB4E62ADA}" type="presOf" srcId="{0B675F9A-BED3-48C4-AF9A-3DE145DF17DD}" destId="{90D32B44-4933-4FD5-B7A6-BEBEA6B39F77}" srcOrd="0" destOrd="0" presId="urn:microsoft.com/office/officeart/2005/8/layout/vList2"/>
    <dgm:cxn modelId="{89D5FA24-C376-45CA-863F-C552EC90823F}" srcId="{0B675F9A-BED3-48C4-AF9A-3DE145DF17DD}" destId="{DC88A099-7E2A-4627-B8E8-E515C86B3940}" srcOrd="2" destOrd="0" parTransId="{97C887FC-E9C8-4AEF-A9E5-16E3E0DC5B50}" sibTransId="{3CB8299A-62A6-432F-8E9B-7A3911CA07CA}"/>
    <dgm:cxn modelId="{3D8DA628-F48D-4673-8FEC-BAC1F075FA2A}" type="presOf" srcId="{DC88A099-7E2A-4627-B8E8-E515C86B3940}" destId="{0E6A542C-5FB3-4A8E-B066-44C18C94BA0C}" srcOrd="0" destOrd="0" presId="urn:microsoft.com/office/officeart/2005/8/layout/vList2"/>
    <dgm:cxn modelId="{D2EC565B-EE6A-49F9-A281-B0EF7A7A6DD4}" type="presOf" srcId="{E2B9BD67-81E4-4FEE-BFED-DF9908DA5F36}" destId="{B63773BA-500D-4E5B-9DD1-268244D30136}" srcOrd="0" destOrd="0" presId="urn:microsoft.com/office/officeart/2005/8/layout/vList2"/>
    <dgm:cxn modelId="{7DA4B842-DC57-4968-A895-CCB74A9DD46D}" srcId="{0B675F9A-BED3-48C4-AF9A-3DE145DF17DD}" destId="{60573323-733F-486C-8680-F1E7DDCE79CC}" srcOrd="4" destOrd="0" parTransId="{C0DE8C9A-D814-4D24-BDCA-3A634C592245}" sibTransId="{AC41D1DD-183F-48DD-BD07-7029B5C3CB27}"/>
    <dgm:cxn modelId="{A4A61C67-01FB-4A6B-8DFF-D60A53C657F6}" srcId="{0B675F9A-BED3-48C4-AF9A-3DE145DF17DD}" destId="{E2B9BD67-81E4-4FEE-BFED-DF9908DA5F36}" srcOrd="3" destOrd="0" parTransId="{D7271D57-ADB0-405C-927E-ED30BB7D3B73}" sibTransId="{9C58659A-5009-4C2B-AD57-572C1FEA2005}"/>
    <dgm:cxn modelId="{1290EB82-5A49-4E56-A043-7AD358AEF8AD}" type="presOf" srcId="{86A16729-ED7B-4556-8499-9CAA633FC8EA}" destId="{A21528F3-9E1D-41C4-AA83-13EB64EE553F}" srcOrd="0" destOrd="0" presId="urn:microsoft.com/office/officeart/2005/8/layout/vList2"/>
    <dgm:cxn modelId="{2C61B1C4-7871-4F47-9D3F-344B1C85148E}" type="presOf" srcId="{F6FF2EA2-F9A8-4DCB-A4D5-C757B2147C81}" destId="{9162171A-A84F-4553-B635-0DDB21172D85}" srcOrd="0" destOrd="0" presId="urn:microsoft.com/office/officeart/2005/8/layout/vList2"/>
    <dgm:cxn modelId="{357CC4D2-3A34-40FD-AFDB-A1E6ED5E82AB}" srcId="{0B675F9A-BED3-48C4-AF9A-3DE145DF17DD}" destId="{F6FF2EA2-F9A8-4DCB-A4D5-C757B2147C81}" srcOrd="0" destOrd="0" parTransId="{A2B20898-D0EA-4382-8BDE-65E6640C2888}" sibTransId="{95ABD0F9-0D62-46CA-9CAF-6AD80CBFA2A9}"/>
    <dgm:cxn modelId="{D9F59ED6-6E7A-46BD-9421-E87E419C74B0}" type="presOf" srcId="{60573323-733F-486C-8680-F1E7DDCE79CC}" destId="{244119BE-55F5-4499-9AB3-F74973EE25CD}" srcOrd="0" destOrd="0" presId="urn:microsoft.com/office/officeart/2005/8/layout/vList2"/>
    <dgm:cxn modelId="{417B9ADF-EDDC-4A76-970A-43ED670533E1}" srcId="{0B675F9A-BED3-48C4-AF9A-3DE145DF17DD}" destId="{86A16729-ED7B-4556-8499-9CAA633FC8EA}" srcOrd="1" destOrd="0" parTransId="{C35D2BE2-3A55-464B-834A-F3CAB1E86D02}" sibTransId="{9F5160C4-1104-487A-B8C9-9FB2D0CFDCB8}"/>
    <dgm:cxn modelId="{B97800FD-3894-44EB-927F-5954E5796A85}" srcId="{0B675F9A-BED3-48C4-AF9A-3DE145DF17DD}" destId="{A2ED254D-F9FB-4EF5-82AE-3D6F27001A43}" srcOrd="5" destOrd="0" parTransId="{4EF3B0EF-4820-4FBE-8173-A73EF0655355}" sibTransId="{5A1C645A-BAA7-4315-B98A-A023FD6C0D99}"/>
    <dgm:cxn modelId="{2565FFD0-0C23-4CB8-A58E-75DE31F54FE2}" type="presParOf" srcId="{90D32B44-4933-4FD5-B7A6-BEBEA6B39F77}" destId="{9162171A-A84F-4553-B635-0DDB21172D85}" srcOrd="0" destOrd="0" presId="urn:microsoft.com/office/officeart/2005/8/layout/vList2"/>
    <dgm:cxn modelId="{D50A6980-D656-485A-AF5C-2F9CF33F18B2}" type="presParOf" srcId="{90D32B44-4933-4FD5-B7A6-BEBEA6B39F77}" destId="{2183BA8A-89D8-4E80-AF85-934B61DAA226}" srcOrd="1" destOrd="0" presId="urn:microsoft.com/office/officeart/2005/8/layout/vList2"/>
    <dgm:cxn modelId="{85D37D39-51A4-4150-8921-9A48976693A0}" type="presParOf" srcId="{90D32B44-4933-4FD5-B7A6-BEBEA6B39F77}" destId="{A21528F3-9E1D-41C4-AA83-13EB64EE553F}" srcOrd="2" destOrd="0" presId="urn:microsoft.com/office/officeart/2005/8/layout/vList2"/>
    <dgm:cxn modelId="{54473EEC-AC26-47D8-AE8F-CC8A7C619AED}" type="presParOf" srcId="{90D32B44-4933-4FD5-B7A6-BEBEA6B39F77}" destId="{5E6019A4-D523-498D-A95D-C09CFDB2D8B3}" srcOrd="3" destOrd="0" presId="urn:microsoft.com/office/officeart/2005/8/layout/vList2"/>
    <dgm:cxn modelId="{CB1604C5-995B-4E10-8E4E-DBF4A172E88E}" type="presParOf" srcId="{90D32B44-4933-4FD5-B7A6-BEBEA6B39F77}" destId="{0E6A542C-5FB3-4A8E-B066-44C18C94BA0C}" srcOrd="4" destOrd="0" presId="urn:microsoft.com/office/officeart/2005/8/layout/vList2"/>
    <dgm:cxn modelId="{826AD3EE-3AA4-4859-A3BA-D46E6E37FE6A}" type="presParOf" srcId="{90D32B44-4933-4FD5-B7A6-BEBEA6B39F77}" destId="{DDC9D640-39B2-4112-B0AA-477CB5A8FBB6}" srcOrd="5" destOrd="0" presId="urn:microsoft.com/office/officeart/2005/8/layout/vList2"/>
    <dgm:cxn modelId="{3BF366DA-2CFF-4C38-B609-B6811E825304}" type="presParOf" srcId="{90D32B44-4933-4FD5-B7A6-BEBEA6B39F77}" destId="{B63773BA-500D-4E5B-9DD1-268244D30136}" srcOrd="6" destOrd="0" presId="urn:microsoft.com/office/officeart/2005/8/layout/vList2"/>
    <dgm:cxn modelId="{C1311DE7-721A-42E8-99DC-F675CF62C692}" type="presParOf" srcId="{90D32B44-4933-4FD5-B7A6-BEBEA6B39F77}" destId="{3AB5C340-625D-4E7C-A2D5-F792ABEBDE23}" srcOrd="7" destOrd="0" presId="urn:microsoft.com/office/officeart/2005/8/layout/vList2"/>
    <dgm:cxn modelId="{7FB28564-431B-427E-907C-195085825633}" type="presParOf" srcId="{90D32B44-4933-4FD5-B7A6-BEBEA6B39F77}" destId="{244119BE-55F5-4499-9AB3-F74973EE25CD}" srcOrd="8" destOrd="0" presId="urn:microsoft.com/office/officeart/2005/8/layout/vList2"/>
    <dgm:cxn modelId="{60C96C11-7261-4507-8CCD-F0FBF392138E}" type="presParOf" srcId="{90D32B44-4933-4FD5-B7A6-BEBEA6B39F77}" destId="{85787642-40E9-476B-997B-A2A11F9F5107}" srcOrd="9" destOrd="0" presId="urn:microsoft.com/office/officeart/2005/8/layout/vList2"/>
    <dgm:cxn modelId="{06FB57A6-75B8-4B46-83FC-D9F296417177}" type="presParOf" srcId="{90D32B44-4933-4FD5-B7A6-BEBEA6B39F77}" destId="{8ADACB42-2AF2-4788-BD04-B0BDA4DDF8DA}"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4311B9-1995-4EFD-8E3C-495374EA6856}"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93E388F4-3324-482B-A1AA-CE4B0BE5A081}">
      <dgm:prSet/>
      <dgm:spPr/>
      <dgm:t>
        <a:bodyPr/>
        <a:lstStyle/>
        <a:p>
          <a:r>
            <a:rPr lang="en-AE"/>
            <a:t>KYC documents Fully Provided</a:t>
          </a:r>
          <a:endParaRPr lang="en-US"/>
        </a:p>
      </dgm:t>
    </dgm:pt>
    <dgm:pt modelId="{5F0ECC41-E9C4-4337-81B1-F611DB1FEB4D}" type="parTrans" cxnId="{95749C8B-3484-4D70-903C-9F626AA40792}">
      <dgm:prSet/>
      <dgm:spPr/>
      <dgm:t>
        <a:bodyPr/>
        <a:lstStyle/>
        <a:p>
          <a:endParaRPr lang="en-US"/>
        </a:p>
      </dgm:t>
    </dgm:pt>
    <dgm:pt modelId="{E2A4B60A-51B9-4433-A335-4AC7D32A69B1}" type="sibTrans" cxnId="{95749C8B-3484-4D70-903C-9F626AA40792}">
      <dgm:prSet/>
      <dgm:spPr/>
      <dgm:t>
        <a:bodyPr/>
        <a:lstStyle/>
        <a:p>
          <a:endParaRPr lang="en-US"/>
        </a:p>
      </dgm:t>
    </dgm:pt>
    <dgm:pt modelId="{5E8ED9CC-7EF7-4B11-9480-64CA19FD54B4}">
      <dgm:prSet/>
      <dgm:spPr/>
      <dgm:t>
        <a:bodyPr/>
        <a:lstStyle/>
        <a:p>
          <a:r>
            <a:rPr lang="en-AE" dirty="0"/>
            <a:t>Preliminary Evaluation </a:t>
          </a:r>
        </a:p>
        <a:p>
          <a:r>
            <a:rPr lang="en-AE" dirty="0"/>
            <a:t>2 Weeks</a:t>
          </a:r>
          <a:endParaRPr lang="en-US" dirty="0"/>
        </a:p>
      </dgm:t>
    </dgm:pt>
    <dgm:pt modelId="{461E56AE-6DF6-4064-AF99-CB97C6A9FF93}" type="parTrans" cxnId="{DC0430C5-1D2B-4EEA-87C1-B0BEBFA79D42}">
      <dgm:prSet/>
      <dgm:spPr/>
      <dgm:t>
        <a:bodyPr/>
        <a:lstStyle/>
        <a:p>
          <a:endParaRPr lang="en-US"/>
        </a:p>
      </dgm:t>
    </dgm:pt>
    <dgm:pt modelId="{401D0A6A-0E4F-400A-AACC-8B0B9D60F34C}" type="sibTrans" cxnId="{DC0430C5-1D2B-4EEA-87C1-B0BEBFA79D42}">
      <dgm:prSet/>
      <dgm:spPr/>
      <dgm:t>
        <a:bodyPr/>
        <a:lstStyle/>
        <a:p>
          <a:endParaRPr lang="en-US"/>
        </a:p>
      </dgm:t>
    </dgm:pt>
    <dgm:pt modelId="{341172C1-A292-44C6-9626-20D561D1836E}">
      <dgm:prSet/>
      <dgm:spPr/>
      <dgm:t>
        <a:bodyPr/>
        <a:lstStyle/>
        <a:p>
          <a:r>
            <a:rPr lang="en-AE" dirty="0"/>
            <a:t>Site Visit &amp; Valuation  </a:t>
          </a:r>
        </a:p>
        <a:p>
          <a:r>
            <a:rPr lang="en-AE" dirty="0"/>
            <a:t>1 Week</a:t>
          </a:r>
          <a:endParaRPr lang="en-US" dirty="0"/>
        </a:p>
      </dgm:t>
    </dgm:pt>
    <dgm:pt modelId="{1A0384DA-D102-495F-BBE1-05D8ACFE7A9E}" type="parTrans" cxnId="{8AC7348B-F07D-4B9E-94CE-1CA045B61D13}">
      <dgm:prSet/>
      <dgm:spPr/>
      <dgm:t>
        <a:bodyPr/>
        <a:lstStyle/>
        <a:p>
          <a:endParaRPr lang="en-US"/>
        </a:p>
      </dgm:t>
    </dgm:pt>
    <dgm:pt modelId="{F927E24F-A403-44A3-B3BE-438495932414}" type="sibTrans" cxnId="{8AC7348B-F07D-4B9E-94CE-1CA045B61D13}">
      <dgm:prSet/>
      <dgm:spPr/>
      <dgm:t>
        <a:bodyPr/>
        <a:lstStyle/>
        <a:p>
          <a:endParaRPr lang="en-US"/>
        </a:p>
      </dgm:t>
    </dgm:pt>
    <dgm:pt modelId="{347DB1FA-60A6-4965-B82B-EE9AC2381BFE}">
      <dgm:prSet/>
      <dgm:spPr/>
      <dgm:t>
        <a:bodyPr/>
        <a:lstStyle/>
        <a:p>
          <a:r>
            <a:rPr lang="en-AE" dirty="0"/>
            <a:t>Credit Committee facility approval  </a:t>
          </a:r>
        </a:p>
        <a:p>
          <a:r>
            <a:rPr lang="en-AE" dirty="0"/>
            <a:t>1 week</a:t>
          </a:r>
          <a:endParaRPr lang="en-US" dirty="0"/>
        </a:p>
      </dgm:t>
    </dgm:pt>
    <dgm:pt modelId="{A2C74B64-5829-4E99-863B-0AE63B3B7B9B}" type="parTrans" cxnId="{1B502BF8-5D40-4A1F-965D-340520EB613A}">
      <dgm:prSet/>
      <dgm:spPr/>
      <dgm:t>
        <a:bodyPr/>
        <a:lstStyle/>
        <a:p>
          <a:endParaRPr lang="en-US"/>
        </a:p>
      </dgm:t>
    </dgm:pt>
    <dgm:pt modelId="{72788230-2F33-496F-A2A2-A8964182E227}" type="sibTrans" cxnId="{1B502BF8-5D40-4A1F-965D-340520EB613A}">
      <dgm:prSet/>
      <dgm:spPr/>
      <dgm:t>
        <a:bodyPr/>
        <a:lstStyle/>
        <a:p>
          <a:endParaRPr lang="en-US"/>
        </a:p>
      </dgm:t>
    </dgm:pt>
    <dgm:pt modelId="{3E10EBDE-2EF5-4E48-9768-FD05ADCBE275}">
      <dgm:prSet/>
      <dgm:spPr/>
      <dgm:t>
        <a:bodyPr/>
        <a:lstStyle/>
        <a:p>
          <a:r>
            <a:rPr lang="en-AE" dirty="0"/>
            <a:t>Contracts Drafting &amp; Reviewing  </a:t>
          </a:r>
        </a:p>
        <a:p>
          <a:r>
            <a:rPr lang="en-AE" dirty="0"/>
            <a:t>2 to 4 weeks</a:t>
          </a:r>
          <a:endParaRPr lang="en-US" dirty="0"/>
        </a:p>
      </dgm:t>
    </dgm:pt>
    <dgm:pt modelId="{985EAFC6-C577-4CFA-9F4A-F9BC80C94395}" type="parTrans" cxnId="{992973E9-DEF3-4F0F-BA45-0BDFE3D4F93A}">
      <dgm:prSet/>
      <dgm:spPr/>
      <dgm:t>
        <a:bodyPr/>
        <a:lstStyle/>
        <a:p>
          <a:endParaRPr lang="en-US"/>
        </a:p>
      </dgm:t>
    </dgm:pt>
    <dgm:pt modelId="{F9318096-8E9C-4EFE-B18E-81DF5E382EC0}" type="sibTrans" cxnId="{992973E9-DEF3-4F0F-BA45-0BDFE3D4F93A}">
      <dgm:prSet/>
      <dgm:spPr/>
      <dgm:t>
        <a:bodyPr/>
        <a:lstStyle/>
        <a:p>
          <a:endParaRPr lang="en-US"/>
        </a:p>
      </dgm:t>
    </dgm:pt>
    <dgm:pt modelId="{F7575271-60B1-4B9B-9626-E1302587A697}">
      <dgm:prSet/>
      <dgm:spPr/>
      <dgm:t>
        <a:bodyPr/>
        <a:lstStyle/>
        <a:p>
          <a:r>
            <a:rPr lang="en-AE"/>
            <a:t>Drawdown</a:t>
          </a:r>
          <a:endParaRPr lang="en-US"/>
        </a:p>
      </dgm:t>
    </dgm:pt>
    <dgm:pt modelId="{59E2A713-9C26-40A2-919D-20CA00B80755}" type="parTrans" cxnId="{ECB7A020-5E13-4D23-84BF-9AE0DE67BC96}">
      <dgm:prSet/>
      <dgm:spPr/>
      <dgm:t>
        <a:bodyPr/>
        <a:lstStyle/>
        <a:p>
          <a:endParaRPr lang="en-US"/>
        </a:p>
      </dgm:t>
    </dgm:pt>
    <dgm:pt modelId="{34505934-0118-4303-9AA3-D1B939D45ED0}" type="sibTrans" cxnId="{ECB7A020-5E13-4D23-84BF-9AE0DE67BC96}">
      <dgm:prSet/>
      <dgm:spPr/>
      <dgm:t>
        <a:bodyPr/>
        <a:lstStyle/>
        <a:p>
          <a:endParaRPr lang="en-US"/>
        </a:p>
      </dgm:t>
    </dgm:pt>
    <dgm:pt modelId="{C759209D-5CEE-408B-9C2E-8BF8E17896BD}" type="pres">
      <dgm:prSet presAssocID="{224311B9-1995-4EFD-8E3C-495374EA6856}" presName="Name0" presStyleCnt="0">
        <dgm:presLayoutVars>
          <dgm:dir/>
          <dgm:resizeHandles val="exact"/>
        </dgm:presLayoutVars>
      </dgm:prSet>
      <dgm:spPr/>
    </dgm:pt>
    <dgm:pt modelId="{047DAE66-39FE-4006-90A4-F73EB2EB22A1}" type="pres">
      <dgm:prSet presAssocID="{93E388F4-3324-482B-A1AA-CE4B0BE5A081}" presName="node" presStyleLbl="node1" presStyleIdx="0" presStyleCnt="6">
        <dgm:presLayoutVars>
          <dgm:bulletEnabled val="1"/>
        </dgm:presLayoutVars>
      </dgm:prSet>
      <dgm:spPr/>
    </dgm:pt>
    <dgm:pt modelId="{397DC795-0171-4BA5-807D-AFA548B65C5B}" type="pres">
      <dgm:prSet presAssocID="{E2A4B60A-51B9-4433-A335-4AC7D32A69B1}" presName="sibTrans" presStyleLbl="sibTrans1D1" presStyleIdx="0" presStyleCnt="5"/>
      <dgm:spPr/>
    </dgm:pt>
    <dgm:pt modelId="{ECF058C8-4755-4E67-9D88-6C4F3C5C8E14}" type="pres">
      <dgm:prSet presAssocID="{E2A4B60A-51B9-4433-A335-4AC7D32A69B1}" presName="connectorText" presStyleLbl="sibTrans1D1" presStyleIdx="0" presStyleCnt="5"/>
      <dgm:spPr/>
    </dgm:pt>
    <dgm:pt modelId="{73C17699-EF48-4151-85DE-ABFBB98341FA}" type="pres">
      <dgm:prSet presAssocID="{5E8ED9CC-7EF7-4B11-9480-64CA19FD54B4}" presName="node" presStyleLbl="node1" presStyleIdx="1" presStyleCnt="6">
        <dgm:presLayoutVars>
          <dgm:bulletEnabled val="1"/>
        </dgm:presLayoutVars>
      </dgm:prSet>
      <dgm:spPr/>
    </dgm:pt>
    <dgm:pt modelId="{A88186E2-A8AC-405D-9EE9-C00CB3C98B56}" type="pres">
      <dgm:prSet presAssocID="{401D0A6A-0E4F-400A-AACC-8B0B9D60F34C}" presName="sibTrans" presStyleLbl="sibTrans1D1" presStyleIdx="1" presStyleCnt="5"/>
      <dgm:spPr/>
    </dgm:pt>
    <dgm:pt modelId="{C76D49AE-E249-4464-9DA6-ED1025D2A9C3}" type="pres">
      <dgm:prSet presAssocID="{401D0A6A-0E4F-400A-AACC-8B0B9D60F34C}" presName="connectorText" presStyleLbl="sibTrans1D1" presStyleIdx="1" presStyleCnt="5"/>
      <dgm:spPr/>
    </dgm:pt>
    <dgm:pt modelId="{4A6B6A13-F85B-4072-B29F-F6EA02A82265}" type="pres">
      <dgm:prSet presAssocID="{341172C1-A292-44C6-9626-20D561D1836E}" presName="node" presStyleLbl="node1" presStyleIdx="2" presStyleCnt="6">
        <dgm:presLayoutVars>
          <dgm:bulletEnabled val="1"/>
        </dgm:presLayoutVars>
      </dgm:prSet>
      <dgm:spPr/>
    </dgm:pt>
    <dgm:pt modelId="{C5ABE961-6316-4CCD-9F7B-D6201F6C4824}" type="pres">
      <dgm:prSet presAssocID="{F927E24F-A403-44A3-B3BE-438495932414}" presName="sibTrans" presStyleLbl="sibTrans1D1" presStyleIdx="2" presStyleCnt="5"/>
      <dgm:spPr/>
    </dgm:pt>
    <dgm:pt modelId="{46AFE30E-0EF4-4945-A532-601798D8C3D4}" type="pres">
      <dgm:prSet presAssocID="{F927E24F-A403-44A3-B3BE-438495932414}" presName="connectorText" presStyleLbl="sibTrans1D1" presStyleIdx="2" presStyleCnt="5"/>
      <dgm:spPr/>
    </dgm:pt>
    <dgm:pt modelId="{CDE0424A-FD46-4296-B9AD-7A347C29A0B2}" type="pres">
      <dgm:prSet presAssocID="{347DB1FA-60A6-4965-B82B-EE9AC2381BFE}" presName="node" presStyleLbl="node1" presStyleIdx="3" presStyleCnt="6">
        <dgm:presLayoutVars>
          <dgm:bulletEnabled val="1"/>
        </dgm:presLayoutVars>
      </dgm:prSet>
      <dgm:spPr/>
    </dgm:pt>
    <dgm:pt modelId="{C09C9A44-6C13-49E3-AD1F-E8F2ED3AAA41}" type="pres">
      <dgm:prSet presAssocID="{72788230-2F33-496F-A2A2-A8964182E227}" presName="sibTrans" presStyleLbl="sibTrans1D1" presStyleIdx="3" presStyleCnt="5"/>
      <dgm:spPr/>
    </dgm:pt>
    <dgm:pt modelId="{C4F3C70B-B560-4A97-84D0-550522E28A6D}" type="pres">
      <dgm:prSet presAssocID="{72788230-2F33-496F-A2A2-A8964182E227}" presName="connectorText" presStyleLbl="sibTrans1D1" presStyleIdx="3" presStyleCnt="5"/>
      <dgm:spPr/>
    </dgm:pt>
    <dgm:pt modelId="{5ACB39FF-8F65-4BA2-B096-891EE8A7B73D}" type="pres">
      <dgm:prSet presAssocID="{3E10EBDE-2EF5-4E48-9768-FD05ADCBE275}" presName="node" presStyleLbl="node1" presStyleIdx="4" presStyleCnt="6">
        <dgm:presLayoutVars>
          <dgm:bulletEnabled val="1"/>
        </dgm:presLayoutVars>
      </dgm:prSet>
      <dgm:spPr/>
    </dgm:pt>
    <dgm:pt modelId="{4ABC457A-CB46-42B2-BAD9-25051DB25871}" type="pres">
      <dgm:prSet presAssocID="{F9318096-8E9C-4EFE-B18E-81DF5E382EC0}" presName="sibTrans" presStyleLbl="sibTrans1D1" presStyleIdx="4" presStyleCnt="5"/>
      <dgm:spPr/>
    </dgm:pt>
    <dgm:pt modelId="{A671277D-5F24-4D7F-9282-22C300015D06}" type="pres">
      <dgm:prSet presAssocID="{F9318096-8E9C-4EFE-B18E-81DF5E382EC0}" presName="connectorText" presStyleLbl="sibTrans1D1" presStyleIdx="4" presStyleCnt="5"/>
      <dgm:spPr/>
    </dgm:pt>
    <dgm:pt modelId="{4695A191-66E8-4068-ADA1-98DFF5DA68CE}" type="pres">
      <dgm:prSet presAssocID="{F7575271-60B1-4B9B-9626-E1302587A697}" presName="node" presStyleLbl="node1" presStyleIdx="5" presStyleCnt="6">
        <dgm:presLayoutVars>
          <dgm:bulletEnabled val="1"/>
        </dgm:presLayoutVars>
      </dgm:prSet>
      <dgm:spPr/>
    </dgm:pt>
  </dgm:ptLst>
  <dgm:cxnLst>
    <dgm:cxn modelId="{EF732F0F-5D53-4652-A805-494AC7E22485}" type="presOf" srcId="{F7575271-60B1-4B9B-9626-E1302587A697}" destId="{4695A191-66E8-4068-ADA1-98DFF5DA68CE}" srcOrd="0" destOrd="0" presId="urn:microsoft.com/office/officeart/2016/7/layout/RepeatingBendingProcessNew"/>
    <dgm:cxn modelId="{D5CCF511-1FCE-4323-9D0A-1AD913598673}" type="presOf" srcId="{F9318096-8E9C-4EFE-B18E-81DF5E382EC0}" destId="{A671277D-5F24-4D7F-9282-22C300015D06}" srcOrd="1" destOrd="0" presId="urn:microsoft.com/office/officeart/2016/7/layout/RepeatingBendingProcessNew"/>
    <dgm:cxn modelId="{ECB7A020-5E13-4D23-84BF-9AE0DE67BC96}" srcId="{224311B9-1995-4EFD-8E3C-495374EA6856}" destId="{F7575271-60B1-4B9B-9626-E1302587A697}" srcOrd="5" destOrd="0" parTransId="{59E2A713-9C26-40A2-919D-20CA00B80755}" sibTransId="{34505934-0118-4303-9AA3-D1B939D45ED0}"/>
    <dgm:cxn modelId="{947B185F-4513-4B73-AD86-9223EB4AAC38}" type="presOf" srcId="{93E388F4-3324-482B-A1AA-CE4B0BE5A081}" destId="{047DAE66-39FE-4006-90A4-F73EB2EB22A1}" srcOrd="0" destOrd="0" presId="urn:microsoft.com/office/officeart/2016/7/layout/RepeatingBendingProcessNew"/>
    <dgm:cxn modelId="{DB297458-6723-493A-A3EB-778CD8C55000}" type="presOf" srcId="{E2A4B60A-51B9-4433-A335-4AC7D32A69B1}" destId="{397DC795-0171-4BA5-807D-AFA548B65C5B}" srcOrd="0" destOrd="0" presId="urn:microsoft.com/office/officeart/2016/7/layout/RepeatingBendingProcessNew"/>
    <dgm:cxn modelId="{0971FD7F-39B5-43B7-B8DF-C1565E945C88}" type="presOf" srcId="{341172C1-A292-44C6-9626-20D561D1836E}" destId="{4A6B6A13-F85B-4072-B29F-F6EA02A82265}" srcOrd="0" destOrd="0" presId="urn:microsoft.com/office/officeart/2016/7/layout/RepeatingBendingProcessNew"/>
    <dgm:cxn modelId="{8AC7348B-F07D-4B9E-94CE-1CA045B61D13}" srcId="{224311B9-1995-4EFD-8E3C-495374EA6856}" destId="{341172C1-A292-44C6-9626-20D561D1836E}" srcOrd="2" destOrd="0" parTransId="{1A0384DA-D102-495F-BBE1-05D8ACFE7A9E}" sibTransId="{F927E24F-A403-44A3-B3BE-438495932414}"/>
    <dgm:cxn modelId="{95749C8B-3484-4D70-903C-9F626AA40792}" srcId="{224311B9-1995-4EFD-8E3C-495374EA6856}" destId="{93E388F4-3324-482B-A1AA-CE4B0BE5A081}" srcOrd="0" destOrd="0" parTransId="{5F0ECC41-E9C4-4337-81B1-F611DB1FEB4D}" sibTransId="{E2A4B60A-51B9-4433-A335-4AC7D32A69B1}"/>
    <dgm:cxn modelId="{EE934C94-F3D6-47BA-AE09-3E1B91AD7EE5}" type="presOf" srcId="{401D0A6A-0E4F-400A-AACC-8B0B9D60F34C}" destId="{C76D49AE-E249-4464-9DA6-ED1025D2A9C3}" srcOrd="1" destOrd="0" presId="urn:microsoft.com/office/officeart/2016/7/layout/RepeatingBendingProcessNew"/>
    <dgm:cxn modelId="{E4B9579A-2ABB-49E0-9CC7-B2C557B02F4B}" type="presOf" srcId="{5E8ED9CC-7EF7-4B11-9480-64CA19FD54B4}" destId="{73C17699-EF48-4151-85DE-ABFBB98341FA}" srcOrd="0" destOrd="0" presId="urn:microsoft.com/office/officeart/2016/7/layout/RepeatingBendingProcessNew"/>
    <dgm:cxn modelId="{3244E5A6-A77D-4031-B2E4-62A7BAFE830D}" type="presOf" srcId="{72788230-2F33-496F-A2A2-A8964182E227}" destId="{C4F3C70B-B560-4A97-84D0-550522E28A6D}" srcOrd="1" destOrd="0" presId="urn:microsoft.com/office/officeart/2016/7/layout/RepeatingBendingProcessNew"/>
    <dgm:cxn modelId="{6E31A6AE-F587-4F6C-9149-CCC676C3D1F4}" type="presOf" srcId="{F927E24F-A403-44A3-B3BE-438495932414}" destId="{46AFE30E-0EF4-4945-A532-601798D8C3D4}" srcOrd="1" destOrd="0" presId="urn:microsoft.com/office/officeart/2016/7/layout/RepeatingBendingProcessNew"/>
    <dgm:cxn modelId="{DC0430C5-1D2B-4EEA-87C1-B0BEBFA79D42}" srcId="{224311B9-1995-4EFD-8E3C-495374EA6856}" destId="{5E8ED9CC-7EF7-4B11-9480-64CA19FD54B4}" srcOrd="1" destOrd="0" parTransId="{461E56AE-6DF6-4064-AF99-CB97C6A9FF93}" sibTransId="{401D0A6A-0E4F-400A-AACC-8B0B9D60F34C}"/>
    <dgm:cxn modelId="{8B9878C5-E48D-49D1-9B79-40DC499C9CE9}" type="presOf" srcId="{224311B9-1995-4EFD-8E3C-495374EA6856}" destId="{C759209D-5CEE-408B-9C2E-8BF8E17896BD}" srcOrd="0" destOrd="0" presId="urn:microsoft.com/office/officeart/2016/7/layout/RepeatingBendingProcessNew"/>
    <dgm:cxn modelId="{7C8245C8-CAC1-4211-871C-429E1E6E2EE7}" type="presOf" srcId="{72788230-2F33-496F-A2A2-A8964182E227}" destId="{C09C9A44-6C13-49E3-AD1F-E8F2ED3AAA41}" srcOrd="0" destOrd="0" presId="urn:microsoft.com/office/officeart/2016/7/layout/RepeatingBendingProcessNew"/>
    <dgm:cxn modelId="{4DFF1FD1-1659-4829-9736-4EEF689301A4}" type="presOf" srcId="{E2A4B60A-51B9-4433-A335-4AC7D32A69B1}" destId="{ECF058C8-4755-4E67-9D88-6C4F3C5C8E14}" srcOrd="1" destOrd="0" presId="urn:microsoft.com/office/officeart/2016/7/layout/RepeatingBendingProcessNew"/>
    <dgm:cxn modelId="{B243C2E5-B0AD-4AB6-A6BD-A683DA13B1B3}" type="presOf" srcId="{F927E24F-A403-44A3-B3BE-438495932414}" destId="{C5ABE961-6316-4CCD-9F7B-D6201F6C4824}" srcOrd="0" destOrd="0" presId="urn:microsoft.com/office/officeart/2016/7/layout/RepeatingBendingProcessNew"/>
    <dgm:cxn modelId="{992973E9-DEF3-4F0F-BA45-0BDFE3D4F93A}" srcId="{224311B9-1995-4EFD-8E3C-495374EA6856}" destId="{3E10EBDE-2EF5-4E48-9768-FD05ADCBE275}" srcOrd="4" destOrd="0" parTransId="{985EAFC6-C577-4CFA-9F4A-F9BC80C94395}" sibTransId="{F9318096-8E9C-4EFE-B18E-81DF5E382EC0}"/>
    <dgm:cxn modelId="{1F1E8DED-990B-4D07-AFA9-26AF2BFF20B7}" type="presOf" srcId="{3E10EBDE-2EF5-4E48-9768-FD05ADCBE275}" destId="{5ACB39FF-8F65-4BA2-B096-891EE8A7B73D}" srcOrd="0" destOrd="0" presId="urn:microsoft.com/office/officeart/2016/7/layout/RepeatingBendingProcessNew"/>
    <dgm:cxn modelId="{532ED0F1-FD19-4C69-8536-2CC06E609FD1}" type="presOf" srcId="{401D0A6A-0E4F-400A-AACC-8B0B9D60F34C}" destId="{A88186E2-A8AC-405D-9EE9-C00CB3C98B56}" srcOrd="0" destOrd="0" presId="urn:microsoft.com/office/officeart/2016/7/layout/RepeatingBendingProcessNew"/>
    <dgm:cxn modelId="{081A63F6-AA84-4B88-8055-7D5B49EF6603}" type="presOf" srcId="{F9318096-8E9C-4EFE-B18E-81DF5E382EC0}" destId="{4ABC457A-CB46-42B2-BAD9-25051DB25871}" srcOrd="0" destOrd="0" presId="urn:microsoft.com/office/officeart/2016/7/layout/RepeatingBendingProcessNew"/>
    <dgm:cxn modelId="{1B502BF8-5D40-4A1F-965D-340520EB613A}" srcId="{224311B9-1995-4EFD-8E3C-495374EA6856}" destId="{347DB1FA-60A6-4965-B82B-EE9AC2381BFE}" srcOrd="3" destOrd="0" parTransId="{A2C74B64-5829-4E99-863B-0AE63B3B7B9B}" sibTransId="{72788230-2F33-496F-A2A2-A8964182E227}"/>
    <dgm:cxn modelId="{E61096FC-8589-4315-ABB9-9150896FDDC6}" type="presOf" srcId="{347DB1FA-60A6-4965-B82B-EE9AC2381BFE}" destId="{CDE0424A-FD46-4296-B9AD-7A347C29A0B2}" srcOrd="0" destOrd="0" presId="urn:microsoft.com/office/officeart/2016/7/layout/RepeatingBendingProcessNew"/>
    <dgm:cxn modelId="{DD87A593-D571-4FAA-BECF-01974F225D74}" type="presParOf" srcId="{C759209D-5CEE-408B-9C2E-8BF8E17896BD}" destId="{047DAE66-39FE-4006-90A4-F73EB2EB22A1}" srcOrd="0" destOrd="0" presId="urn:microsoft.com/office/officeart/2016/7/layout/RepeatingBendingProcessNew"/>
    <dgm:cxn modelId="{5A3C7FF9-B2F6-4DD2-82CB-915D7F5814CC}" type="presParOf" srcId="{C759209D-5CEE-408B-9C2E-8BF8E17896BD}" destId="{397DC795-0171-4BA5-807D-AFA548B65C5B}" srcOrd="1" destOrd="0" presId="urn:microsoft.com/office/officeart/2016/7/layout/RepeatingBendingProcessNew"/>
    <dgm:cxn modelId="{36F5F077-8C97-48EB-95C4-013EB25EFC56}" type="presParOf" srcId="{397DC795-0171-4BA5-807D-AFA548B65C5B}" destId="{ECF058C8-4755-4E67-9D88-6C4F3C5C8E14}" srcOrd="0" destOrd="0" presId="urn:microsoft.com/office/officeart/2016/7/layout/RepeatingBendingProcessNew"/>
    <dgm:cxn modelId="{86184B64-220A-41D3-BF6F-68299D8D9BFC}" type="presParOf" srcId="{C759209D-5CEE-408B-9C2E-8BF8E17896BD}" destId="{73C17699-EF48-4151-85DE-ABFBB98341FA}" srcOrd="2" destOrd="0" presId="urn:microsoft.com/office/officeart/2016/7/layout/RepeatingBendingProcessNew"/>
    <dgm:cxn modelId="{078E0E38-5B05-4093-862B-67617D989927}" type="presParOf" srcId="{C759209D-5CEE-408B-9C2E-8BF8E17896BD}" destId="{A88186E2-A8AC-405D-9EE9-C00CB3C98B56}" srcOrd="3" destOrd="0" presId="urn:microsoft.com/office/officeart/2016/7/layout/RepeatingBendingProcessNew"/>
    <dgm:cxn modelId="{6D0D0C26-E4CE-4403-8709-4F236C3D94A9}" type="presParOf" srcId="{A88186E2-A8AC-405D-9EE9-C00CB3C98B56}" destId="{C76D49AE-E249-4464-9DA6-ED1025D2A9C3}" srcOrd="0" destOrd="0" presId="urn:microsoft.com/office/officeart/2016/7/layout/RepeatingBendingProcessNew"/>
    <dgm:cxn modelId="{D7331A35-6D22-4489-BEA1-2362171F5E96}" type="presParOf" srcId="{C759209D-5CEE-408B-9C2E-8BF8E17896BD}" destId="{4A6B6A13-F85B-4072-B29F-F6EA02A82265}" srcOrd="4" destOrd="0" presId="urn:microsoft.com/office/officeart/2016/7/layout/RepeatingBendingProcessNew"/>
    <dgm:cxn modelId="{D51A9650-570B-4160-8E82-63C15276A193}" type="presParOf" srcId="{C759209D-5CEE-408B-9C2E-8BF8E17896BD}" destId="{C5ABE961-6316-4CCD-9F7B-D6201F6C4824}" srcOrd="5" destOrd="0" presId="urn:microsoft.com/office/officeart/2016/7/layout/RepeatingBendingProcessNew"/>
    <dgm:cxn modelId="{29E9B33D-35C0-4145-A7D2-77F3DD4F5618}" type="presParOf" srcId="{C5ABE961-6316-4CCD-9F7B-D6201F6C4824}" destId="{46AFE30E-0EF4-4945-A532-601798D8C3D4}" srcOrd="0" destOrd="0" presId="urn:microsoft.com/office/officeart/2016/7/layout/RepeatingBendingProcessNew"/>
    <dgm:cxn modelId="{3E8D1763-3F79-468C-B251-68A8CFCABABB}" type="presParOf" srcId="{C759209D-5CEE-408B-9C2E-8BF8E17896BD}" destId="{CDE0424A-FD46-4296-B9AD-7A347C29A0B2}" srcOrd="6" destOrd="0" presId="urn:microsoft.com/office/officeart/2016/7/layout/RepeatingBendingProcessNew"/>
    <dgm:cxn modelId="{54A40065-3F07-4ADB-84E7-63F3149CE2FA}" type="presParOf" srcId="{C759209D-5CEE-408B-9C2E-8BF8E17896BD}" destId="{C09C9A44-6C13-49E3-AD1F-E8F2ED3AAA41}" srcOrd="7" destOrd="0" presId="urn:microsoft.com/office/officeart/2016/7/layout/RepeatingBendingProcessNew"/>
    <dgm:cxn modelId="{A620B87D-22EF-4060-A7D6-AB11578EE9CB}" type="presParOf" srcId="{C09C9A44-6C13-49E3-AD1F-E8F2ED3AAA41}" destId="{C4F3C70B-B560-4A97-84D0-550522E28A6D}" srcOrd="0" destOrd="0" presId="urn:microsoft.com/office/officeart/2016/7/layout/RepeatingBendingProcessNew"/>
    <dgm:cxn modelId="{3AC3CB39-6A9E-4203-ABAC-C07DC88D546A}" type="presParOf" srcId="{C759209D-5CEE-408B-9C2E-8BF8E17896BD}" destId="{5ACB39FF-8F65-4BA2-B096-891EE8A7B73D}" srcOrd="8" destOrd="0" presId="urn:microsoft.com/office/officeart/2016/7/layout/RepeatingBendingProcessNew"/>
    <dgm:cxn modelId="{8EF56779-D890-4253-899B-7D326A1E9C51}" type="presParOf" srcId="{C759209D-5CEE-408B-9C2E-8BF8E17896BD}" destId="{4ABC457A-CB46-42B2-BAD9-25051DB25871}" srcOrd="9" destOrd="0" presId="urn:microsoft.com/office/officeart/2016/7/layout/RepeatingBendingProcessNew"/>
    <dgm:cxn modelId="{A08DF419-AC00-452E-9EAA-7980C1FC1712}" type="presParOf" srcId="{4ABC457A-CB46-42B2-BAD9-25051DB25871}" destId="{A671277D-5F24-4D7F-9282-22C300015D06}" srcOrd="0" destOrd="0" presId="urn:microsoft.com/office/officeart/2016/7/layout/RepeatingBendingProcessNew"/>
    <dgm:cxn modelId="{CC07E5C8-D8B1-4AA0-A2FA-3CEC018C90AC}" type="presParOf" srcId="{C759209D-5CEE-408B-9C2E-8BF8E17896BD}" destId="{4695A191-66E8-4068-ADA1-98DFF5DA68C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33377-5DEB-43F5-8067-70B35995C6FA}">
      <dsp:nvSpPr>
        <dsp:cNvPr id="0" name=""/>
        <dsp:cNvSpPr/>
      </dsp:nvSpPr>
      <dsp:spPr>
        <a:xfrm>
          <a:off x="0" y="3954"/>
          <a:ext cx="10515600" cy="124693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33F0DB-3E15-4BCA-9F70-32A6C05D1F65}">
      <dsp:nvSpPr>
        <dsp:cNvPr id="0" name=""/>
        <dsp:cNvSpPr/>
      </dsp:nvSpPr>
      <dsp:spPr>
        <a:xfrm>
          <a:off x="377196" y="284514"/>
          <a:ext cx="686482" cy="685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669876-E3D7-4F9D-A927-E3D140D731D4}">
      <dsp:nvSpPr>
        <dsp:cNvPr id="0" name=""/>
        <dsp:cNvSpPr/>
      </dsp:nvSpPr>
      <dsp:spPr>
        <a:xfrm>
          <a:off x="1440876" y="3954"/>
          <a:ext cx="9018270" cy="12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96" tIns="132096" rIns="132096" bIns="132096" numCol="1" spcCol="1270" anchor="ctr" anchorCtr="0">
          <a:noAutofit/>
        </a:bodyPr>
        <a:lstStyle/>
        <a:p>
          <a:pPr marL="0" lvl="0" indent="0" algn="l" defTabSz="889000">
            <a:lnSpc>
              <a:spcPct val="100000"/>
            </a:lnSpc>
            <a:spcBef>
              <a:spcPct val="0"/>
            </a:spcBef>
            <a:spcAft>
              <a:spcPct val="35000"/>
            </a:spcAft>
            <a:buNone/>
          </a:pPr>
          <a:r>
            <a:rPr lang="en-AE" sz="2000" b="1" kern="1200" dirty="0"/>
            <a:t>Ship Finance</a:t>
          </a:r>
          <a:r>
            <a:rPr lang="en-AE" sz="1700" kern="1200" dirty="0"/>
            <a:t> </a:t>
          </a:r>
        </a:p>
        <a:p>
          <a:pPr marL="0" lvl="0" indent="0" algn="l" defTabSz="889000">
            <a:lnSpc>
              <a:spcPct val="100000"/>
            </a:lnSpc>
            <a:spcBef>
              <a:spcPct val="0"/>
            </a:spcBef>
            <a:spcAft>
              <a:spcPct val="35000"/>
            </a:spcAft>
            <a:buNone/>
          </a:pPr>
          <a:r>
            <a:rPr lang="en-AE" sz="1700" kern="1200" dirty="0"/>
            <a:t>Covers commercial sea-goings containing dry, wet and cargoes</a:t>
          </a:r>
          <a:endParaRPr lang="en-US" sz="1700" kern="1200" dirty="0"/>
        </a:p>
      </dsp:txBody>
      <dsp:txXfrm>
        <a:off x="1440876" y="3954"/>
        <a:ext cx="9018270" cy="1248150"/>
      </dsp:txXfrm>
    </dsp:sp>
    <dsp:sp modelId="{6D195873-B1A1-4B68-8055-E1FEC12BEF00}">
      <dsp:nvSpPr>
        <dsp:cNvPr id="0" name=""/>
        <dsp:cNvSpPr/>
      </dsp:nvSpPr>
      <dsp:spPr>
        <a:xfrm>
          <a:off x="0" y="1554686"/>
          <a:ext cx="10515600" cy="124693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A94D42-0AD6-46FD-BEDB-DF5C953CA1A1}">
      <dsp:nvSpPr>
        <dsp:cNvPr id="0" name=""/>
        <dsp:cNvSpPr/>
      </dsp:nvSpPr>
      <dsp:spPr>
        <a:xfrm>
          <a:off x="377196" y="1835246"/>
          <a:ext cx="686482" cy="685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241A2D-CDB5-4D47-947A-39F45062DA4A}">
      <dsp:nvSpPr>
        <dsp:cNvPr id="0" name=""/>
        <dsp:cNvSpPr/>
      </dsp:nvSpPr>
      <dsp:spPr>
        <a:xfrm>
          <a:off x="1440876" y="1554686"/>
          <a:ext cx="9018270" cy="12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96" tIns="132096" rIns="132096" bIns="132096" numCol="1" spcCol="1270" anchor="ctr" anchorCtr="0">
          <a:noAutofit/>
        </a:bodyPr>
        <a:lstStyle/>
        <a:p>
          <a:pPr marL="0" lvl="0" indent="0" algn="l" defTabSz="889000">
            <a:lnSpc>
              <a:spcPct val="100000"/>
            </a:lnSpc>
            <a:spcBef>
              <a:spcPct val="0"/>
            </a:spcBef>
            <a:spcAft>
              <a:spcPct val="35000"/>
            </a:spcAft>
            <a:buNone/>
          </a:pPr>
          <a:r>
            <a:rPr lang="en-AE" sz="2000" b="1" kern="1200" dirty="0"/>
            <a:t>Aviation Finance</a:t>
          </a:r>
          <a:r>
            <a:rPr lang="en-AE" sz="1700" kern="1200" dirty="0"/>
            <a:t> </a:t>
          </a:r>
        </a:p>
        <a:p>
          <a:pPr marL="0" lvl="0" indent="0" algn="l" defTabSz="889000">
            <a:lnSpc>
              <a:spcPct val="100000"/>
            </a:lnSpc>
            <a:spcBef>
              <a:spcPct val="0"/>
            </a:spcBef>
            <a:spcAft>
              <a:spcPct val="35000"/>
            </a:spcAft>
            <a:buNone/>
          </a:pPr>
          <a:r>
            <a:rPr lang="en-AE" sz="1700" kern="1200" dirty="0"/>
            <a:t>Covers Business Jet, Helicopter, Propeller, Commercial spare engine</a:t>
          </a:r>
          <a:endParaRPr lang="en-US" sz="1700" kern="1200" dirty="0"/>
        </a:p>
      </dsp:txBody>
      <dsp:txXfrm>
        <a:off x="1440876" y="1554686"/>
        <a:ext cx="9018270" cy="1248150"/>
      </dsp:txXfrm>
    </dsp:sp>
    <dsp:sp modelId="{163D9AA9-831E-405F-9B03-518D76B1E722}">
      <dsp:nvSpPr>
        <dsp:cNvPr id="0" name=""/>
        <dsp:cNvSpPr/>
      </dsp:nvSpPr>
      <dsp:spPr>
        <a:xfrm>
          <a:off x="0" y="3105419"/>
          <a:ext cx="10515600" cy="124693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509D28-B471-4BCF-8155-812761D8ADBA}">
      <dsp:nvSpPr>
        <dsp:cNvPr id="0" name=""/>
        <dsp:cNvSpPr/>
      </dsp:nvSpPr>
      <dsp:spPr>
        <a:xfrm>
          <a:off x="377565" y="3385978"/>
          <a:ext cx="686482" cy="685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38ED4C-AE0A-487A-A6C5-BE41BD2BAF2F}">
      <dsp:nvSpPr>
        <dsp:cNvPr id="0" name=""/>
        <dsp:cNvSpPr/>
      </dsp:nvSpPr>
      <dsp:spPr>
        <a:xfrm>
          <a:off x="1441613" y="3105419"/>
          <a:ext cx="9018270" cy="12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96" tIns="132096" rIns="132096" bIns="132096" numCol="1" spcCol="1270" anchor="ctr" anchorCtr="0">
          <a:noAutofit/>
        </a:bodyPr>
        <a:lstStyle/>
        <a:p>
          <a:pPr marL="0" lvl="0" indent="0" algn="l" defTabSz="889000">
            <a:lnSpc>
              <a:spcPct val="100000"/>
            </a:lnSpc>
            <a:spcBef>
              <a:spcPct val="0"/>
            </a:spcBef>
            <a:spcAft>
              <a:spcPct val="35000"/>
            </a:spcAft>
            <a:buNone/>
          </a:pPr>
          <a:r>
            <a:rPr lang="en-AE" sz="2000" b="1" kern="1200" dirty="0"/>
            <a:t>Yacht Finance</a:t>
          </a:r>
          <a:r>
            <a:rPr lang="en-AE" sz="1700" kern="1200" dirty="0"/>
            <a:t> </a:t>
          </a:r>
        </a:p>
        <a:p>
          <a:pPr marL="0" lvl="0" indent="0" algn="l" defTabSz="889000">
            <a:lnSpc>
              <a:spcPct val="100000"/>
            </a:lnSpc>
            <a:spcBef>
              <a:spcPct val="0"/>
            </a:spcBef>
            <a:spcAft>
              <a:spcPct val="35000"/>
            </a:spcAft>
            <a:buNone/>
          </a:pPr>
          <a:r>
            <a:rPr lang="en-AE" sz="1700" kern="1200" dirty="0"/>
            <a:t>Works with all manufacturers in the World </a:t>
          </a:r>
        </a:p>
        <a:p>
          <a:pPr marL="0" lvl="0" indent="0" algn="l" defTabSz="889000">
            <a:lnSpc>
              <a:spcPct val="100000"/>
            </a:lnSpc>
            <a:spcBef>
              <a:spcPct val="0"/>
            </a:spcBef>
            <a:spcAft>
              <a:spcPct val="35000"/>
            </a:spcAft>
            <a:buNone/>
          </a:pPr>
          <a:r>
            <a:rPr lang="en-AE" sz="1700" kern="1200" dirty="0"/>
            <a:t>Covers any size of yacht price ranging between USD 2M to USD 50M with no age limitation</a:t>
          </a:r>
          <a:endParaRPr lang="en-US" sz="1700" kern="1200" dirty="0"/>
        </a:p>
      </dsp:txBody>
      <dsp:txXfrm>
        <a:off x="1441613" y="3105419"/>
        <a:ext cx="9018270" cy="1248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26603-DE0B-444F-875F-A12FC069779D}">
      <dsp:nvSpPr>
        <dsp:cNvPr id="0" name=""/>
        <dsp:cNvSpPr/>
      </dsp:nvSpPr>
      <dsp:spPr>
        <a:xfrm>
          <a:off x="0" y="625328"/>
          <a:ext cx="4103914"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E" sz="2900" kern="1200"/>
            <a:t>Purchase</a:t>
          </a:r>
          <a:endParaRPr lang="en-US" sz="2900" kern="1200"/>
        </a:p>
      </dsp:txBody>
      <dsp:txXfrm>
        <a:off x="34783" y="660111"/>
        <a:ext cx="4034348" cy="642964"/>
      </dsp:txXfrm>
    </dsp:sp>
    <dsp:sp modelId="{91E3131B-085A-413E-AD8B-D2CBC4D73A4D}">
      <dsp:nvSpPr>
        <dsp:cNvPr id="0" name=""/>
        <dsp:cNvSpPr/>
      </dsp:nvSpPr>
      <dsp:spPr>
        <a:xfrm>
          <a:off x="0" y="1421379"/>
          <a:ext cx="4103914"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E" sz="2900" kern="1200"/>
            <a:t>Refinance</a:t>
          </a:r>
          <a:endParaRPr lang="en-US" sz="2900" kern="1200"/>
        </a:p>
      </dsp:txBody>
      <dsp:txXfrm>
        <a:off x="34783" y="1456162"/>
        <a:ext cx="4034348" cy="642964"/>
      </dsp:txXfrm>
    </dsp:sp>
    <dsp:sp modelId="{BD7FC418-E4A3-489E-A3C1-2FA88B00A8EE}">
      <dsp:nvSpPr>
        <dsp:cNvPr id="0" name=""/>
        <dsp:cNvSpPr/>
      </dsp:nvSpPr>
      <dsp:spPr>
        <a:xfrm>
          <a:off x="0" y="2217429"/>
          <a:ext cx="4103914"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E" sz="2900" kern="1200"/>
            <a:t>New Vessel/ Old Vessel</a:t>
          </a:r>
          <a:endParaRPr lang="en-US" sz="2900" kern="1200"/>
        </a:p>
      </dsp:txBody>
      <dsp:txXfrm>
        <a:off x="34783" y="2252212"/>
        <a:ext cx="4034348" cy="642964"/>
      </dsp:txXfrm>
    </dsp:sp>
    <dsp:sp modelId="{83E1BF94-535B-4C76-819C-7786C40B9BBF}">
      <dsp:nvSpPr>
        <dsp:cNvPr id="0" name=""/>
        <dsp:cNvSpPr/>
      </dsp:nvSpPr>
      <dsp:spPr>
        <a:xfrm>
          <a:off x="0" y="3013479"/>
          <a:ext cx="4103914" cy="71253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E" sz="2900" kern="1200"/>
            <a:t>Others</a:t>
          </a:r>
          <a:endParaRPr lang="en-US" sz="2900" kern="1200"/>
        </a:p>
      </dsp:txBody>
      <dsp:txXfrm>
        <a:off x="34783" y="3048262"/>
        <a:ext cx="4034348" cy="6429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2171A-A84F-4553-B635-0DDB21172D85}">
      <dsp:nvSpPr>
        <dsp:cNvPr id="0" name=""/>
        <dsp:cNvSpPr/>
      </dsp:nvSpPr>
      <dsp:spPr>
        <a:xfrm>
          <a:off x="0" y="72008"/>
          <a:ext cx="6269736"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E" sz="2600" kern="1200" dirty="0"/>
            <a:t>FLEET PORTFOLIO</a:t>
          </a:r>
          <a:endParaRPr lang="en-US" sz="2600" kern="1200" dirty="0"/>
        </a:p>
      </dsp:txBody>
      <dsp:txXfrm>
        <a:off x="31185" y="103193"/>
        <a:ext cx="6207366" cy="576450"/>
      </dsp:txXfrm>
    </dsp:sp>
    <dsp:sp modelId="{A21528F3-9E1D-41C4-AA83-13EB64EE553F}">
      <dsp:nvSpPr>
        <dsp:cNvPr id="0" name=""/>
        <dsp:cNvSpPr/>
      </dsp:nvSpPr>
      <dsp:spPr>
        <a:xfrm>
          <a:off x="0" y="785709"/>
          <a:ext cx="6269736"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E" sz="2600" kern="1200"/>
            <a:t>Bulk Carrier</a:t>
          </a:r>
          <a:endParaRPr lang="en-US" sz="2600" kern="1200"/>
        </a:p>
      </dsp:txBody>
      <dsp:txXfrm>
        <a:off x="31185" y="816894"/>
        <a:ext cx="6207366" cy="576450"/>
      </dsp:txXfrm>
    </dsp:sp>
    <dsp:sp modelId="{0E6A542C-5FB3-4A8E-B066-44C18C94BA0C}">
      <dsp:nvSpPr>
        <dsp:cNvPr id="0" name=""/>
        <dsp:cNvSpPr/>
      </dsp:nvSpPr>
      <dsp:spPr>
        <a:xfrm>
          <a:off x="0" y="1499409"/>
          <a:ext cx="6269736"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E" sz="2600" kern="1200"/>
            <a:t>Oil &amp; Chemical Tanker</a:t>
          </a:r>
          <a:endParaRPr lang="en-US" sz="2600" kern="1200"/>
        </a:p>
      </dsp:txBody>
      <dsp:txXfrm>
        <a:off x="31185" y="1530594"/>
        <a:ext cx="6207366" cy="576450"/>
      </dsp:txXfrm>
    </dsp:sp>
    <dsp:sp modelId="{B63773BA-500D-4E5B-9DD1-268244D30136}">
      <dsp:nvSpPr>
        <dsp:cNvPr id="0" name=""/>
        <dsp:cNvSpPr/>
      </dsp:nvSpPr>
      <dsp:spPr>
        <a:xfrm>
          <a:off x="0" y="2213109"/>
          <a:ext cx="6269736"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E" sz="2600" kern="1200"/>
            <a:t>General Cargo</a:t>
          </a:r>
          <a:endParaRPr lang="en-US" sz="2600" kern="1200"/>
        </a:p>
      </dsp:txBody>
      <dsp:txXfrm>
        <a:off x="31185" y="2244294"/>
        <a:ext cx="6207366" cy="576450"/>
      </dsp:txXfrm>
    </dsp:sp>
    <dsp:sp modelId="{244119BE-55F5-4499-9AB3-F74973EE25CD}">
      <dsp:nvSpPr>
        <dsp:cNvPr id="0" name=""/>
        <dsp:cNvSpPr/>
      </dsp:nvSpPr>
      <dsp:spPr>
        <a:xfrm>
          <a:off x="0" y="2926809"/>
          <a:ext cx="6269736"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E" sz="2600" kern="1200"/>
            <a:t>LPG</a:t>
          </a:r>
          <a:endParaRPr lang="en-US" sz="2600" kern="1200"/>
        </a:p>
      </dsp:txBody>
      <dsp:txXfrm>
        <a:off x="31185" y="2957994"/>
        <a:ext cx="6207366" cy="576450"/>
      </dsp:txXfrm>
    </dsp:sp>
    <dsp:sp modelId="{8ADACB42-2AF2-4788-BD04-B0BDA4DDF8DA}">
      <dsp:nvSpPr>
        <dsp:cNvPr id="0" name=""/>
        <dsp:cNvSpPr/>
      </dsp:nvSpPr>
      <dsp:spPr>
        <a:xfrm>
          <a:off x="0" y="3640509"/>
          <a:ext cx="6269736" cy="6388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E" sz="2600" kern="1200"/>
            <a:t>Container</a:t>
          </a:r>
          <a:endParaRPr lang="en-US" sz="2600" kern="1200"/>
        </a:p>
      </dsp:txBody>
      <dsp:txXfrm>
        <a:off x="31185" y="3671694"/>
        <a:ext cx="6207366" cy="576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DC795-0171-4BA5-807D-AFA548B65C5B}">
      <dsp:nvSpPr>
        <dsp:cNvPr id="0" name=""/>
        <dsp:cNvSpPr/>
      </dsp:nvSpPr>
      <dsp:spPr>
        <a:xfrm>
          <a:off x="2850052" y="685988"/>
          <a:ext cx="529335" cy="91440"/>
        </a:xfrm>
        <a:custGeom>
          <a:avLst/>
          <a:gdLst/>
          <a:ahLst/>
          <a:cxnLst/>
          <a:rect l="0" t="0" r="0" b="0"/>
          <a:pathLst>
            <a:path>
              <a:moveTo>
                <a:pt x="0" y="45720"/>
              </a:moveTo>
              <a:lnTo>
                <a:pt x="529335"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0721" y="728908"/>
        <a:ext cx="27996" cy="5599"/>
      </dsp:txXfrm>
    </dsp:sp>
    <dsp:sp modelId="{047DAE66-39FE-4006-90A4-F73EB2EB22A1}">
      <dsp:nvSpPr>
        <dsp:cNvPr id="0" name=""/>
        <dsp:cNvSpPr/>
      </dsp:nvSpPr>
      <dsp:spPr>
        <a:xfrm>
          <a:off x="417351" y="1358"/>
          <a:ext cx="2434500" cy="146070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293" tIns="125219" rIns="119293" bIns="125219" numCol="1" spcCol="1270" anchor="ctr" anchorCtr="0">
          <a:noAutofit/>
        </a:bodyPr>
        <a:lstStyle/>
        <a:p>
          <a:pPr marL="0" lvl="0" indent="0" algn="ctr" defTabSz="933450">
            <a:lnSpc>
              <a:spcPct val="90000"/>
            </a:lnSpc>
            <a:spcBef>
              <a:spcPct val="0"/>
            </a:spcBef>
            <a:spcAft>
              <a:spcPct val="35000"/>
            </a:spcAft>
            <a:buNone/>
          </a:pPr>
          <a:r>
            <a:rPr lang="en-AE" sz="2100" kern="1200"/>
            <a:t>KYC documents Fully Provided</a:t>
          </a:r>
          <a:endParaRPr lang="en-US" sz="2100" kern="1200"/>
        </a:p>
      </dsp:txBody>
      <dsp:txXfrm>
        <a:off x="417351" y="1358"/>
        <a:ext cx="2434500" cy="1460700"/>
      </dsp:txXfrm>
    </dsp:sp>
    <dsp:sp modelId="{A88186E2-A8AC-405D-9EE9-C00CB3C98B56}">
      <dsp:nvSpPr>
        <dsp:cNvPr id="0" name=""/>
        <dsp:cNvSpPr/>
      </dsp:nvSpPr>
      <dsp:spPr>
        <a:xfrm>
          <a:off x="1634602" y="1460258"/>
          <a:ext cx="2994435" cy="529335"/>
        </a:xfrm>
        <a:custGeom>
          <a:avLst/>
          <a:gdLst/>
          <a:ahLst/>
          <a:cxnLst/>
          <a:rect l="0" t="0" r="0" b="0"/>
          <a:pathLst>
            <a:path>
              <a:moveTo>
                <a:pt x="2994435" y="0"/>
              </a:moveTo>
              <a:lnTo>
                <a:pt x="2994435" y="281767"/>
              </a:lnTo>
              <a:lnTo>
                <a:pt x="0" y="281767"/>
              </a:lnTo>
              <a:lnTo>
                <a:pt x="0" y="529335"/>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661" y="1722126"/>
        <a:ext cx="152316" cy="5599"/>
      </dsp:txXfrm>
    </dsp:sp>
    <dsp:sp modelId="{73C17699-EF48-4151-85DE-ABFBB98341FA}">
      <dsp:nvSpPr>
        <dsp:cNvPr id="0" name=""/>
        <dsp:cNvSpPr/>
      </dsp:nvSpPr>
      <dsp:spPr>
        <a:xfrm>
          <a:off x="3411787" y="1358"/>
          <a:ext cx="2434500" cy="146070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293" tIns="125219" rIns="119293" bIns="125219" numCol="1" spcCol="1270" anchor="ctr" anchorCtr="0">
          <a:noAutofit/>
        </a:bodyPr>
        <a:lstStyle/>
        <a:p>
          <a:pPr marL="0" lvl="0" indent="0" algn="ctr" defTabSz="933450">
            <a:lnSpc>
              <a:spcPct val="90000"/>
            </a:lnSpc>
            <a:spcBef>
              <a:spcPct val="0"/>
            </a:spcBef>
            <a:spcAft>
              <a:spcPct val="35000"/>
            </a:spcAft>
            <a:buNone/>
          </a:pPr>
          <a:r>
            <a:rPr lang="en-AE" sz="2100" kern="1200" dirty="0"/>
            <a:t>Preliminary Evaluation </a:t>
          </a:r>
        </a:p>
        <a:p>
          <a:pPr marL="0" lvl="0" indent="0" algn="ctr" defTabSz="933450">
            <a:lnSpc>
              <a:spcPct val="90000"/>
            </a:lnSpc>
            <a:spcBef>
              <a:spcPct val="0"/>
            </a:spcBef>
            <a:spcAft>
              <a:spcPct val="35000"/>
            </a:spcAft>
            <a:buNone/>
          </a:pPr>
          <a:r>
            <a:rPr lang="en-AE" sz="2100" kern="1200" dirty="0"/>
            <a:t>2 Weeks</a:t>
          </a:r>
          <a:endParaRPr lang="en-US" sz="2100" kern="1200" dirty="0"/>
        </a:p>
      </dsp:txBody>
      <dsp:txXfrm>
        <a:off x="3411787" y="1358"/>
        <a:ext cx="2434500" cy="1460700"/>
      </dsp:txXfrm>
    </dsp:sp>
    <dsp:sp modelId="{C5ABE961-6316-4CCD-9F7B-D6201F6C4824}">
      <dsp:nvSpPr>
        <dsp:cNvPr id="0" name=""/>
        <dsp:cNvSpPr/>
      </dsp:nvSpPr>
      <dsp:spPr>
        <a:xfrm>
          <a:off x="2850052" y="2706624"/>
          <a:ext cx="529335" cy="91440"/>
        </a:xfrm>
        <a:custGeom>
          <a:avLst/>
          <a:gdLst/>
          <a:ahLst/>
          <a:cxnLst/>
          <a:rect l="0" t="0" r="0" b="0"/>
          <a:pathLst>
            <a:path>
              <a:moveTo>
                <a:pt x="0" y="45720"/>
              </a:moveTo>
              <a:lnTo>
                <a:pt x="529335" y="45720"/>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0721" y="2749544"/>
        <a:ext cx="27996" cy="5599"/>
      </dsp:txXfrm>
    </dsp:sp>
    <dsp:sp modelId="{4A6B6A13-F85B-4072-B29F-F6EA02A82265}">
      <dsp:nvSpPr>
        <dsp:cNvPr id="0" name=""/>
        <dsp:cNvSpPr/>
      </dsp:nvSpPr>
      <dsp:spPr>
        <a:xfrm>
          <a:off x="417351" y="2021993"/>
          <a:ext cx="2434500" cy="146070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293" tIns="125219" rIns="119293" bIns="125219" numCol="1" spcCol="1270" anchor="ctr" anchorCtr="0">
          <a:noAutofit/>
        </a:bodyPr>
        <a:lstStyle/>
        <a:p>
          <a:pPr marL="0" lvl="0" indent="0" algn="ctr" defTabSz="933450">
            <a:lnSpc>
              <a:spcPct val="90000"/>
            </a:lnSpc>
            <a:spcBef>
              <a:spcPct val="0"/>
            </a:spcBef>
            <a:spcAft>
              <a:spcPct val="35000"/>
            </a:spcAft>
            <a:buNone/>
          </a:pPr>
          <a:r>
            <a:rPr lang="en-AE" sz="2100" kern="1200" dirty="0"/>
            <a:t>Site Visit &amp; Valuation  </a:t>
          </a:r>
        </a:p>
        <a:p>
          <a:pPr marL="0" lvl="0" indent="0" algn="ctr" defTabSz="933450">
            <a:lnSpc>
              <a:spcPct val="90000"/>
            </a:lnSpc>
            <a:spcBef>
              <a:spcPct val="0"/>
            </a:spcBef>
            <a:spcAft>
              <a:spcPct val="35000"/>
            </a:spcAft>
            <a:buNone/>
          </a:pPr>
          <a:r>
            <a:rPr lang="en-AE" sz="2100" kern="1200" dirty="0"/>
            <a:t>1 Week</a:t>
          </a:r>
          <a:endParaRPr lang="en-US" sz="2100" kern="1200" dirty="0"/>
        </a:p>
      </dsp:txBody>
      <dsp:txXfrm>
        <a:off x="417351" y="2021993"/>
        <a:ext cx="2434500" cy="1460700"/>
      </dsp:txXfrm>
    </dsp:sp>
    <dsp:sp modelId="{C09C9A44-6C13-49E3-AD1F-E8F2ED3AAA41}">
      <dsp:nvSpPr>
        <dsp:cNvPr id="0" name=""/>
        <dsp:cNvSpPr/>
      </dsp:nvSpPr>
      <dsp:spPr>
        <a:xfrm>
          <a:off x="1634602" y="3480894"/>
          <a:ext cx="2994435" cy="529335"/>
        </a:xfrm>
        <a:custGeom>
          <a:avLst/>
          <a:gdLst/>
          <a:ahLst/>
          <a:cxnLst/>
          <a:rect l="0" t="0" r="0" b="0"/>
          <a:pathLst>
            <a:path>
              <a:moveTo>
                <a:pt x="2994435" y="0"/>
              </a:moveTo>
              <a:lnTo>
                <a:pt x="2994435" y="281767"/>
              </a:lnTo>
              <a:lnTo>
                <a:pt x="0" y="281767"/>
              </a:lnTo>
              <a:lnTo>
                <a:pt x="0" y="529335"/>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5661" y="3742762"/>
        <a:ext cx="152316" cy="5599"/>
      </dsp:txXfrm>
    </dsp:sp>
    <dsp:sp modelId="{CDE0424A-FD46-4296-B9AD-7A347C29A0B2}">
      <dsp:nvSpPr>
        <dsp:cNvPr id="0" name=""/>
        <dsp:cNvSpPr/>
      </dsp:nvSpPr>
      <dsp:spPr>
        <a:xfrm>
          <a:off x="3411787" y="2021993"/>
          <a:ext cx="2434500" cy="146070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293" tIns="125219" rIns="119293" bIns="125219" numCol="1" spcCol="1270" anchor="ctr" anchorCtr="0">
          <a:noAutofit/>
        </a:bodyPr>
        <a:lstStyle/>
        <a:p>
          <a:pPr marL="0" lvl="0" indent="0" algn="ctr" defTabSz="933450">
            <a:lnSpc>
              <a:spcPct val="90000"/>
            </a:lnSpc>
            <a:spcBef>
              <a:spcPct val="0"/>
            </a:spcBef>
            <a:spcAft>
              <a:spcPct val="35000"/>
            </a:spcAft>
            <a:buNone/>
          </a:pPr>
          <a:r>
            <a:rPr lang="en-AE" sz="2100" kern="1200" dirty="0"/>
            <a:t>Credit Committee facility approval  </a:t>
          </a:r>
        </a:p>
        <a:p>
          <a:pPr marL="0" lvl="0" indent="0" algn="ctr" defTabSz="933450">
            <a:lnSpc>
              <a:spcPct val="90000"/>
            </a:lnSpc>
            <a:spcBef>
              <a:spcPct val="0"/>
            </a:spcBef>
            <a:spcAft>
              <a:spcPct val="35000"/>
            </a:spcAft>
            <a:buNone/>
          </a:pPr>
          <a:r>
            <a:rPr lang="en-AE" sz="2100" kern="1200" dirty="0"/>
            <a:t>1 week</a:t>
          </a:r>
          <a:endParaRPr lang="en-US" sz="2100" kern="1200" dirty="0"/>
        </a:p>
      </dsp:txBody>
      <dsp:txXfrm>
        <a:off x="3411787" y="2021993"/>
        <a:ext cx="2434500" cy="1460700"/>
      </dsp:txXfrm>
    </dsp:sp>
    <dsp:sp modelId="{4ABC457A-CB46-42B2-BAD9-25051DB25871}">
      <dsp:nvSpPr>
        <dsp:cNvPr id="0" name=""/>
        <dsp:cNvSpPr/>
      </dsp:nvSpPr>
      <dsp:spPr>
        <a:xfrm>
          <a:off x="2850052" y="4727259"/>
          <a:ext cx="529335" cy="91440"/>
        </a:xfrm>
        <a:custGeom>
          <a:avLst/>
          <a:gdLst/>
          <a:ahLst/>
          <a:cxnLst/>
          <a:rect l="0" t="0" r="0" b="0"/>
          <a:pathLst>
            <a:path>
              <a:moveTo>
                <a:pt x="0" y="45720"/>
              </a:moveTo>
              <a:lnTo>
                <a:pt x="529335"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0721" y="4770179"/>
        <a:ext cx="27996" cy="5599"/>
      </dsp:txXfrm>
    </dsp:sp>
    <dsp:sp modelId="{5ACB39FF-8F65-4BA2-B096-891EE8A7B73D}">
      <dsp:nvSpPr>
        <dsp:cNvPr id="0" name=""/>
        <dsp:cNvSpPr/>
      </dsp:nvSpPr>
      <dsp:spPr>
        <a:xfrm>
          <a:off x="417351" y="4042629"/>
          <a:ext cx="2434500" cy="146070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293" tIns="125219" rIns="119293" bIns="125219" numCol="1" spcCol="1270" anchor="ctr" anchorCtr="0">
          <a:noAutofit/>
        </a:bodyPr>
        <a:lstStyle/>
        <a:p>
          <a:pPr marL="0" lvl="0" indent="0" algn="ctr" defTabSz="933450">
            <a:lnSpc>
              <a:spcPct val="90000"/>
            </a:lnSpc>
            <a:spcBef>
              <a:spcPct val="0"/>
            </a:spcBef>
            <a:spcAft>
              <a:spcPct val="35000"/>
            </a:spcAft>
            <a:buNone/>
          </a:pPr>
          <a:r>
            <a:rPr lang="en-AE" sz="2100" kern="1200" dirty="0"/>
            <a:t>Contracts Drafting &amp; Reviewing  </a:t>
          </a:r>
        </a:p>
        <a:p>
          <a:pPr marL="0" lvl="0" indent="0" algn="ctr" defTabSz="933450">
            <a:lnSpc>
              <a:spcPct val="90000"/>
            </a:lnSpc>
            <a:spcBef>
              <a:spcPct val="0"/>
            </a:spcBef>
            <a:spcAft>
              <a:spcPct val="35000"/>
            </a:spcAft>
            <a:buNone/>
          </a:pPr>
          <a:r>
            <a:rPr lang="en-AE" sz="2100" kern="1200" dirty="0"/>
            <a:t>2 to 4 weeks</a:t>
          </a:r>
          <a:endParaRPr lang="en-US" sz="2100" kern="1200" dirty="0"/>
        </a:p>
      </dsp:txBody>
      <dsp:txXfrm>
        <a:off x="417351" y="4042629"/>
        <a:ext cx="2434500" cy="1460700"/>
      </dsp:txXfrm>
    </dsp:sp>
    <dsp:sp modelId="{4695A191-66E8-4068-ADA1-98DFF5DA68CE}">
      <dsp:nvSpPr>
        <dsp:cNvPr id="0" name=""/>
        <dsp:cNvSpPr/>
      </dsp:nvSpPr>
      <dsp:spPr>
        <a:xfrm>
          <a:off x="3411787" y="4042629"/>
          <a:ext cx="2434500" cy="146070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9293" tIns="125219" rIns="119293" bIns="125219" numCol="1" spcCol="1270" anchor="ctr" anchorCtr="0">
          <a:noAutofit/>
        </a:bodyPr>
        <a:lstStyle/>
        <a:p>
          <a:pPr marL="0" lvl="0" indent="0" algn="ctr" defTabSz="933450">
            <a:lnSpc>
              <a:spcPct val="90000"/>
            </a:lnSpc>
            <a:spcBef>
              <a:spcPct val="0"/>
            </a:spcBef>
            <a:spcAft>
              <a:spcPct val="35000"/>
            </a:spcAft>
            <a:buNone/>
          </a:pPr>
          <a:r>
            <a:rPr lang="en-AE" sz="2100" kern="1200"/>
            <a:t>Drawdown</a:t>
          </a:r>
          <a:endParaRPr lang="en-US" sz="2100" kern="1200"/>
        </a:p>
      </dsp:txBody>
      <dsp:txXfrm>
        <a:off x="3411787" y="4042629"/>
        <a:ext cx="2434500" cy="14607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0D4CA-2BE1-D5D4-F678-78184758D7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E2935B59-288C-0915-E66D-9D40B04334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B2904D96-B41D-37CE-3FAD-05CA9334CFFE}"/>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5" name="Footer Placeholder 4">
            <a:extLst>
              <a:ext uri="{FF2B5EF4-FFF2-40B4-BE49-F238E27FC236}">
                <a16:creationId xmlns:a16="http://schemas.microsoft.com/office/drawing/2014/main" id="{DA71A2E7-278F-8D68-790E-C9830C3ADAE1}"/>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39B450D-0DE2-A9F5-1114-E00CEA2C9A6C}"/>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3856646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47742-DBF9-A4C2-2FAE-15C2BF85791A}"/>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6824E223-9D49-100C-81A5-00B43A4367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8545FAA6-8698-0581-FD7A-888BB7B05A7B}"/>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5" name="Footer Placeholder 4">
            <a:extLst>
              <a:ext uri="{FF2B5EF4-FFF2-40B4-BE49-F238E27FC236}">
                <a16:creationId xmlns:a16="http://schemas.microsoft.com/office/drawing/2014/main" id="{8F89B642-DAAB-FE5C-8EA7-CDF0FB4F1A3F}"/>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13C520E-3963-0E15-F6F5-0554F31F1BA3}"/>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320510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55D49-59E3-A7FD-305B-8907D0CB71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152141A4-FC52-B79F-4ED9-95BDE1E041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C45DB3-A50E-15B5-9E70-87A4B9077B3C}"/>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5" name="Footer Placeholder 4">
            <a:extLst>
              <a:ext uri="{FF2B5EF4-FFF2-40B4-BE49-F238E27FC236}">
                <a16:creationId xmlns:a16="http://schemas.microsoft.com/office/drawing/2014/main" id="{E4E4BE1E-C685-4D5C-EA0B-F5684080E735}"/>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12B467E-EBC2-AE57-4EFB-E28063FDE61E}"/>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4279908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9671-6819-101B-A066-976B363B1812}"/>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833F0CA5-201E-6DB3-7354-0C5DAD2387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D69BCB94-EB4A-692B-707B-ADF70B8EB907}"/>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5" name="Footer Placeholder 4">
            <a:extLst>
              <a:ext uri="{FF2B5EF4-FFF2-40B4-BE49-F238E27FC236}">
                <a16:creationId xmlns:a16="http://schemas.microsoft.com/office/drawing/2014/main" id="{896C82C6-6B3D-0484-D26E-35F5C735BC0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ECAB661-FF22-E37B-519D-944B0AFEE6B3}"/>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3713204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3920-1CF7-D91E-CE66-1D12C64367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8ACA38CC-9CD6-A016-354A-0BDF6248B8E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4A0400-A918-3736-5F2D-4A9BD7615F4A}"/>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5" name="Footer Placeholder 4">
            <a:extLst>
              <a:ext uri="{FF2B5EF4-FFF2-40B4-BE49-F238E27FC236}">
                <a16:creationId xmlns:a16="http://schemas.microsoft.com/office/drawing/2014/main" id="{97E4022B-A247-6C04-0EFF-96456BF70EE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F714F6E-CD72-EF51-C414-BA3E09A3CFCB}"/>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166413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2BE1F-F88F-746E-AC55-CF584B98F0E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7A0154B2-CC8C-BF71-A2A9-9D9C1294D3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12F51C85-7189-B312-6DAC-D1B5BD6A8E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343229C4-54A8-63C2-F4A3-7AF2DD6A5C61}"/>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6" name="Footer Placeholder 5">
            <a:extLst>
              <a:ext uri="{FF2B5EF4-FFF2-40B4-BE49-F238E27FC236}">
                <a16:creationId xmlns:a16="http://schemas.microsoft.com/office/drawing/2014/main" id="{EB448743-6637-C0EC-B349-3F79C462F345}"/>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5509CBAF-9695-D471-CA7E-A45827798ECF}"/>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2069062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D23F-F2CB-7C8C-74FD-0825C0178D68}"/>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D4311020-936F-8E12-1525-263754B5B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ED7549-71F5-16C5-6E46-A9285DB0E8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16C554BC-CFF5-DC9D-6E34-FC04918CB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ED85E5-5CDA-F734-A05E-4BB66434A8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46430054-EED4-1D90-2FB0-6B979CA18558}"/>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8" name="Footer Placeholder 7">
            <a:extLst>
              <a:ext uri="{FF2B5EF4-FFF2-40B4-BE49-F238E27FC236}">
                <a16:creationId xmlns:a16="http://schemas.microsoft.com/office/drawing/2014/main" id="{BCB47720-11C4-FF4C-CDC9-8FD5CAEA50A3}"/>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B11C3100-3B13-E5A0-D796-AEFE99877FA4}"/>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121558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0C7B-7FEC-32A7-6A8A-BAF16287ADEB}"/>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4B41711A-9BEC-F8D3-D681-D1444850855D}"/>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4" name="Footer Placeholder 3">
            <a:extLst>
              <a:ext uri="{FF2B5EF4-FFF2-40B4-BE49-F238E27FC236}">
                <a16:creationId xmlns:a16="http://schemas.microsoft.com/office/drawing/2014/main" id="{55781936-2A4A-B3F3-EAB0-FF10F759A7D1}"/>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E9C1BAB9-8E5C-2E86-39EE-5092FDE1041D}"/>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176470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3F3D8-D677-3F64-0F77-79C5BA2FDA49}"/>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3" name="Footer Placeholder 2">
            <a:extLst>
              <a:ext uri="{FF2B5EF4-FFF2-40B4-BE49-F238E27FC236}">
                <a16:creationId xmlns:a16="http://schemas.microsoft.com/office/drawing/2014/main" id="{11CEF546-0157-B39D-E295-DB5D390D1B33}"/>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187B95B9-CD9F-F67D-0C45-804BAF133722}"/>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174315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5B8C9-96D2-55A9-4ABD-68F991ED9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447A73F-F172-2311-C651-687D7E7151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8AB953F3-A399-A550-F183-777B16452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FFC9A-80E6-845B-0D41-D3DB2F970F87}"/>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6" name="Footer Placeholder 5">
            <a:extLst>
              <a:ext uri="{FF2B5EF4-FFF2-40B4-BE49-F238E27FC236}">
                <a16:creationId xmlns:a16="http://schemas.microsoft.com/office/drawing/2014/main" id="{18817E8F-EC25-BB50-9BC6-91EC216557C2}"/>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1CE9F0D3-2C8C-99F0-AD3F-ED19B2C2C3BD}"/>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318972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A242-56A2-1C77-CEDE-EFEE86698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7432B7C5-7818-980D-730E-FD942110E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A80F2260-7DE1-E965-0640-E9A4A8D36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EEA66-9AFA-C85E-A2BB-8FE977940DDC}"/>
              </a:ext>
            </a:extLst>
          </p:cNvPr>
          <p:cNvSpPr>
            <a:spLocks noGrp="1"/>
          </p:cNvSpPr>
          <p:nvPr>
            <p:ph type="dt" sz="half" idx="10"/>
          </p:nvPr>
        </p:nvSpPr>
        <p:spPr/>
        <p:txBody>
          <a:bodyPr/>
          <a:lstStyle/>
          <a:p>
            <a:fld id="{F3E3D205-783A-4BF4-A4A7-DD31E5DA8396}" type="datetimeFigureOut">
              <a:rPr lang="en-AE" smtClean="0"/>
              <a:t>23/03/2025</a:t>
            </a:fld>
            <a:endParaRPr lang="en-AE"/>
          </a:p>
        </p:txBody>
      </p:sp>
      <p:sp>
        <p:nvSpPr>
          <p:cNvPr id="6" name="Footer Placeholder 5">
            <a:extLst>
              <a:ext uri="{FF2B5EF4-FFF2-40B4-BE49-F238E27FC236}">
                <a16:creationId xmlns:a16="http://schemas.microsoft.com/office/drawing/2014/main" id="{E0EE8106-DB6A-A470-BFC8-5BC9244A9D1F}"/>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5CE4ECCD-5BF7-1A4E-796B-ED37996A6502}"/>
              </a:ext>
            </a:extLst>
          </p:cNvPr>
          <p:cNvSpPr>
            <a:spLocks noGrp="1"/>
          </p:cNvSpPr>
          <p:nvPr>
            <p:ph type="sldNum" sz="quarter" idx="12"/>
          </p:nvPr>
        </p:nvSpPr>
        <p:spPr/>
        <p:txBody>
          <a:bodyPr/>
          <a:lstStyle/>
          <a:p>
            <a:fld id="{16BDF923-9E45-4697-A52B-CF363AB15622}" type="slidenum">
              <a:rPr lang="en-AE" smtClean="0"/>
              <a:t>‹#›</a:t>
            </a:fld>
            <a:endParaRPr lang="en-AE"/>
          </a:p>
        </p:txBody>
      </p:sp>
    </p:spTree>
    <p:extLst>
      <p:ext uri="{BB962C8B-B14F-4D97-AF65-F5344CB8AC3E}">
        <p14:creationId xmlns:p14="http://schemas.microsoft.com/office/powerpoint/2010/main" val="373652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ECE08B-99AA-6BE3-8A9F-725FBE67E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7E00C7C8-F0F1-38AA-063D-052C6D7DA4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00FB45FB-9185-FF56-6E33-60C6C9EBFF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E3D205-783A-4BF4-A4A7-DD31E5DA8396}" type="datetimeFigureOut">
              <a:rPr lang="en-AE" smtClean="0"/>
              <a:t>23/03/2025</a:t>
            </a:fld>
            <a:endParaRPr lang="en-AE"/>
          </a:p>
        </p:txBody>
      </p:sp>
      <p:sp>
        <p:nvSpPr>
          <p:cNvPr id="5" name="Footer Placeholder 4">
            <a:extLst>
              <a:ext uri="{FF2B5EF4-FFF2-40B4-BE49-F238E27FC236}">
                <a16:creationId xmlns:a16="http://schemas.microsoft.com/office/drawing/2014/main" id="{CDC09A41-869D-823D-2247-D038E63C15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E"/>
          </a:p>
        </p:txBody>
      </p:sp>
      <p:sp>
        <p:nvSpPr>
          <p:cNvPr id="6" name="Slide Number Placeholder 5">
            <a:extLst>
              <a:ext uri="{FF2B5EF4-FFF2-40B4-BE49-F238E27FC236}">
                <a16:creationId xmlns:a16="http://schemas.microsoft.com/office/drawing/2014/main" id="{3CBAE586-0A65-9E67-5333-49299BEB5D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BDF923-9E45-4697-A52B-CF363AB15622}" type="slidenum">
              <a:rPr lang="en-AE" smtClean="0"/>
              <a:t>‹#›</a:t>
            </a:fld>
            <a:endParaRPr lang="en-AE"/>
          </a:p>
        </p:txBody>
      </p:sp>
    </p:spTree>
    <p:extLst>
      <p:ext uri="{BB962C8B-B14F-4D97-AF65-F5344CB8AC3E}">
        <p14:creationId xmlns:p14="http://schemas.microsoft.com/office/powerpoint/2010/main" val="4092465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erial view of container ship">
            <a:extLst>
              <a:ext uri="{FF2B5EF4-FFF2-40B4-BE49-F238E27FC236}">
                <a16:creationId xmlns:a16="http://schemas.microsoft.com/office/drawing/2014/main" id="{DEF13030-9806-745E-8D49-4B9E126EEE59}"/>
              </a:ext>
            </a:extLst>
          </p:cNvPr>
          <p:cNvPicPr>
            <a:picLocks noChangeAspect="1"/>
          </p:cNvPicPr>
          <p:nvPr/>
        </p:nvPicPr>
        <p:blipFill>
          <a:blip r:embed="rId2">
            <a:extLst>
              <a:ext uri="{28A0092B-C50C-407E-A947-70E740481C1C}">
                <a14:useLocalDpi xmlns:a14="http://schemas.microsoft.com/office/drawing/2010/main" val="0"/>
              </a:ext>
            </a:extLst>
          </a:blip>
          <a:srcRect l="43" r="43"/>
          <a:stretch/>
        </p:blipFill>
        <p:spPr>
          <a:xfrm>
            <a:off x="9609" y="-90426"/>
            <a:ext cx="12191979" cy="6857990"/>
          </a:xfrm>
          <a:prstGeom prst="rect">
            <a:avLst/>
          </a:prstGeom>
        </p:spPr>
      </p:pic>
      <p:sp>
        <p:nvSpPr>
          <p:cNvPr id="15" name="Rectangle 14">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35E33-41EC-A5DE-6394-D434E8787B46}"/>
              </a:ext>
            </a:extLst>
          </p:cNvPr>
          <p:cNvSpPr>
            <a:spLocks noGrp="1"/>
          </p:cNvSpPr>
          <p:nvPr>
            <p:ph type="ctrTitle"/>
          </p:nvPr>
        </p:nvSpPr>
        <p:spPr>
          <a:xfrm>
            <a:off x="762000" y="1137434"/>
            <a:ext cx="7800660" cy="1520987"/>
          </a:xfrm>
        </p:spPr>
        <p:txBody>
          <a:bodyPr anchor="t">
            <a:normAutofit fontScale="90000"/>
          </a:bodyPr>
          <a:lstStyle/>
          <a:p>
            <a:pPr algn="l"/>
            <a:r>
              <a:rPr lang="en-US" sz="7200" dirty="0">
                <a:solidFill>
                  <a:srgbClr val="FFFFFF"/>
                </a:solidFill>
              </a:rPr>
              <a:t>Vessel Financing Scheme</a:t>
            </a:r>
            <a:endParaRPr lang="en-AE" sz="7200" dirty="0">
              <a:solidFill>
                <a:srgbClr val="FFFFFF"/>
              </a:solidFill>
            </a:endParaRPr>
          </a:p>
        </p:txBody>
      </p:sp>
      <p:sp>
        <p:nvSpPr>
          <p:cNvPr id="16" name="Rectangle 15">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descr="A logo for a company">
            <a:extLst>
              <a:ext uri="{FF2B5EF4-FFF2-40B4-BE49-F238E27FC236}">
                <a16:creationId xmlns:a16="http://schemas.microsoft.com/office/drawing/2014/main" id="{556B6814-8974-F182-2C49-24D41ED6759E}"/>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b="303"/>
          <a:stretch/>
        </p:blipFill>
        <p:spPr>
          <a:xfrm>
            <a:off x="9198429" y="3778259"/>
            <a:ext cx="2998365" cy="298930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p:spPr>
      </p:pic>
    </p:spTree>
    <p:extLst>
      <p:ext uri="{BB962C8B-B14F-4D97-AF65-F5344CB8AC3E}">
        <p14:creationId xmlns:p14="http://schemas.microsoft.com/office/powerpoint/2010/main" val="28391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B6CD22E-2269-419F-9E81-016EA035D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47AFA-11AE-F655-BE14-0CCBA1423D83}"/>
              </a:ext>
            </a:extLst>
          </p:cNvPr>
          <p:cNvSpPr>
            <a:spLocks noGrp="1"/>
          </p:cNvSpPr>
          <p:nvPr>
            <p:ph type="ctrTitle"/>
          </p:nvPr>
        </p:nvSpPr>
        <p:spPr>
          <a:xfrm>
            <a:off x="647132" y="1295231"/>
            <a:ext cx="5895178" cy="3807446"/>
          </a:xfrm>
        </p:spPr>
        <p:txBody>
          <a:bodyPr anchor="b">
            <a:normAutofit/>
          </a:bodyPr>
          <a:lstStyle/>
          <a:p>
            <a:pPr algn="l"/>
            <a:r>
              <a:rPr lang="en-US" sz="6600"/>
              <a:t>Thank You</a:t>
            </a:r>
            <a:endParaRPr lang="en-AE" sz="6600"/>
          </a:p>
        </p:txBody>
      </p:sp>
      <p:sp>
        <p:nvSpPr>
          <p:cNvPr id="30" name="Freeform: Shape 29">
            <a:extLst>
              <a:ext uri="{FF2B5EF4-FFF2-40B4-BE49-F238E27FC236}">
                <a16:creationId xmlns:a16="http://schemas.microsoft.com/office/drawing/2014/main" id="{AA607D34-E2A9-4595-9DB2-5472E077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2"/>
          </a:solidFill>
          <a:ln w="6857" cap="flat">
            <a:noFill/>
            <a:prstDash val="solid"/>
            <a:miter/>
          </a:ln>
        </p:spPr>
        <p:txBody>
          <a:bodyPr wrap="square" rtlCol="0" anchor="ctr">
            <a:noAutofit/>
          </a:bodyPr>
          <a:lstStyle/>
          <a:p>
            <a:endParaRPr lang="en-US"/>
          </a:p>
        </p:txBody>
      </p:sp>
      <p:sp>
        <p:nvSpPr>
          <p:cNvPr id="32"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80" y="5439978"/>
            <a:ext cx="5897880" cy="18288"/>
          </a:xfrm>
          <a:custGeom>
            <a:avLst/>
            <a:gdLst>
              <a:gd name="connsiteX0" fmla="*/ 0 w 5897880"/>
              <a:gd name="connsiteY0" fmla="*/ 0 h 18288"/>
              <a:gd name="connsiteX1" fmla="*/ 537362 w 5897880"/>
              <a:gd name="connsiteY1" fmla="*/ 0 h 18288"/>
              <a:gd name="connsiteX2" fmla="*/ 1133704 w 5897880"/>
              <a:gd name="connsiteY2" fmla="*/ 0 h 18288"/>
              <a:gd name="connsiteX3" fmla="*/ 1671066 w 5897880"/>
              <a:gd name="connsiteY3" fmla="*/ 0 h 18288"/>
              <a:gd name="connsiteX4" fmla="*/ 2385365 w 5897880"/>
              <a:gd name="connsiteY4" fmla="*/ 0 h 18288"/>
              <a:gd name="connsiteX5" fmla="*/ 3040685 w 5897880"/>
              <a:gd name="connsiteY5" fmla="*/ 0 h 18288"/>
              <a:gd name="connsiteX6" fmla="*/ 3696005 w 5897880"/>
              <a:gd name="connsiteY6" fmla="*/ 0 h 18288"/>
              <a:gd name="connsiteX7" fmla="*/ 4469282 w 5897880"/>
              <a:gd name="connsiteY7" fmla="*/ 0 h 18288"/>
              <a:gd name="connsiteX8" fmla="*/ 5183581 w 5897880"/>
              <a:gd name="connsiteY8" fmla="*/ 0 h 18288"/>
              <a:gd name="connsiteX9" fmla="*/ 5897880 w 5897880"/>
              <a:gd name="connsiteY9" fmla="*/ 0 h 18288"/>
              <a:gd name="connsiteX10" fmla="*/ 5897880 w 5897880"/>
              <a:gd name="connsiteY10" fmla="*/ 18288 h 18288"/>
              <a:gd name="connsiteX11" fmla="*/ 5419496 w 5897880"/>
              <a:gd name="connsiteY11" fmla="*/ 18288 h 18288"/>
              <a:gd name="connsiteX12" fmla="*/ 4882134 w 5897880"/>
              <a:gd name="connsiteY12" fmla="*/ 18288 h 18288"/>
              <a:gd name="connsiteX13" fmla="*/ 4167835 w 5897880"/>
              <a:gd name="connsiteY13" fmla="*/ 18288 h 18288"/>
              <a:gd name="connsiteX14" fmla="*/ 3394558 w 5897880"/>
              <a:gd name="connsiteY14" fmla="*/ 18288 h 18288"/>
              <a:gd name="connsiteX15" fmla="*/ 2798216 w 5897880"/>
              <a:gd name="connsiteY15" fmla="*/ 18288 h 18288"/>
              <a:gd name="connsiteX16" fmla="*/ 2024939 w 5897880"/>
              <a:gd name="connsiteY16" fmla="*/ 18288 h 18288"/>
              <a:gd name="connsiteX17" fmla="*/ 1487576 w 5897880"/>
              <a:gd name="connsiteY17" fmla="*/ 18288 h 18288"/>
              <a:gd name="connsiteX18" fmla="*/ 1009193 w 5897880"/>
              <a:gd name="connsiteY18" fmla="*/ 18288 h 18288"/>
              <a:gd name="connsiteX19" fmla="*/ 0 w 5897880"/>
              <a:gd name="connsiteY19" fmla="*/ 18288 h 18288"/>
              <a:gd name="connsiteX20" fmla="*/ 0 w 5897880"/>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18288"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259" y="7355"/>
                  <a:pt x="5898164" y="10249"/>
                  <a:pt x="5897880" y="18288"/>
                </a:cubicBezTo>
                <a:cubicBezTo>
                  <a:pt x="5682742" y="31268"/>
                  <a:pt x="5520014" y="14700"/>
                  <a:pt x="5419496" y="18288"/>
                </a:cubicBezTo>
                <a:cubicBezTo>
                  <a:pt x="5318978" y="21876"/>
                  <a:pt x="5012864" y="-2446"/>
                  <a:pt x="4882134" y="18288"/>
                </a:cubicBezTo>
                <a:cubicBezTo>
                  <a:pt x="4751404" y="39022"/>
                  <a:pt x="4313676" y="-3937"/>
                  <a:pt x="4167835" y="18288"/>
                </a:cubicBezTo>
                <a:cubicBezTo>
                  <a:pt x="4021994" y="40513"/>
                  <a:pt x="3715729" y="50049"/>
                  <a:pt x="3394558" y="18288"/>
                </a:cubicBezTo>
                <a:cubicBezTo>
                  <a:pt x="3073387" y="-13473"/>
                  <a:pt x="3093227" y="29828"/>
                  <a:pt x="2798216" y="18288"/>
                </a:cubicBezTo>
                <a:cubicBezTo>
                  <a:pt x="2503205" y="6748"/>
                  <a:pt x="2297615" y="22459"/>
                  <a:pt x="2024939" y="18288"/>
                </a:cubicBezTo>
                <a:cubicBezTo>
                  <a:pt x="1752263" y="14117"/>
                  <a:pt x="1629814" y="-5485"/>
                  <a:pt x="1487576" y="18288"/>
                </a:cubicBezTo>
                <a:cubicBezTo>
                  <a:pt x="1345338" y="42061"/>
                  <a:pt x="1238885" y="15810"/>
                  <a:pt x="1009193" y="18288"/>
                </a:cubicBezTo>
                <a:cubicBezTo>
                  <a:pt x="779501" y="20766"/>
                  <a:pt x="441829" y="-24679"/>
                  <a:pt x="0" y="18288"/>
                </a:cubicBezTo>
                <a:cubicBezTo>
                  <a:pt x="-384" y="12702"/>
                  <a:pt x="-513" y="4636"/>
                  <a:pt x="0" y="0"/>
                </a:cubicBezTo>
                <a:close/>
              </a:path>
              <a:path w="5897880" h="18288"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220" y="5688"/>
                  <a:pt x="5897711" y="13142"/>
                  <a:pt x="5897880" y="18288"/>
                </a:cubicBezTo>
                <a:cubicBezTo>
                  <a:pt x="5630425" y="-1425"/>
                  <a:pt x="5532865" y="12244"/>
                  <a:pt x="5242560" y="18288"/>
                </a:cubicBezTo>
                <a:cubicBezTo>
                  <a:pt x="4952255" y="24332"/>
                  <a:pt x="4783060" y="5748"/>
                  <a:pt x="4646219" y="18288"/>
                </a:cubicBezTo>
                <a:cubicBezTo>
                  <a:pt x="4509378" y="30828"/>
                  <a:pt x="4163771" y="-13995"/>
                  <a:pt x="3872941" y="18288"/>
                </a:cubicBezTo>
                <a:cubicBezTo>
                  <a:pt x="3582111" y="50571"/>
                  <a:pt x="3362704" y="-1402"/>
                  <a:pt x="3099664" y="18288"/>
                </a:cubicBezTo>
                <a:cubicBezTo>
                  <a:pt x="2836624" y="37978"/>
                  <a:pt x="2747441" y="19657"/>
                  <a:pt x="2562301" y="18288"/>
                </a:cubicBezTo>
                <a:cubicBezTo>
                  <a:pt x="2377161" y="16919"/>
                  <a:pt x="2104946" y="21735"/>
                  <a:pt x="1906981" y="18288"/>
                </a:cubicBezTo>
                <a:cubicBezTo>
                  <a:pt x="1709016" y="14841"/>
                  <a:pt x="1304654" y="-2323"/>
                  <a:pt x="1133704" y="18288"/>
                </a:cubicBezTo>
                <a:cubicBezTo>
                  <a:pt x="962754" y="38899"/>
                  <a:pt x="457048" y="2985"/>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ketch line 2">
            <a:extLst>
              <a:ext uri="{FF2B5EF4-FFF2-40B4-BE49-F238E27FC236}">
                <a16:creationId xmlns:a16="http://schemas.microsoft.com/office/drawing/2014/main" id="{8FFD9892-EDE5-4886-A313-66099DA8C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0653" y="5626353"/>
            <a:ext cx="3479619" cy="18288"/>
          </a:xfrm>
          <a:custGeom>
            <a:avLst/>
            <a:gdLst>
              <a:gd name="connsiteX0" fmla="*/ 0 w 3479619"/>
              <a:gd name="connsiteY0" fmla="*/ 0 h 18288"/>
              <a:gd name="connsiteX1" fmla="*/ 661128 w 3479619"/>
              <a:gd name="connsiteY1" fmla="*/ 0 h 18288"/>
              <a:gd name="connsiteX2" fmla="*/ 1357051 w 3479619"/>
              <a:gd name="connsiteY2" fmla="*/ 0 h 18288"/>
              <a:gd name="connsiteX3" fmla="*/ 2087771 w 3479619"/>
              <a:gd name="connsiteY3" fmla="*/ 0 h 18288"/>
              <a:gd name="connsiteX4" fmla="*/ 2818491 w 3479619"/>
              <a:gd name="connsiteY4" fmla="*/ 0 h 18288"/>
              <a:gd name="connsiteX5" fmla="*/ 3479619 w 3479619"/>
              <a:gd name="connsiteY5" fmla="*/ 0 h 18288"/>
              <a:gd name="connsiteX6" fmla="*/ 3479619 w 3479619"/>
              <a:gd name="connsiteY6" fmla="*/ 18288 h 18288"/>
              <a:gd name="connsiteX7" fmla="*/ 2714103 w 3479619"/>
              <a:gd name="connsiteY7" fmla="*/ 18288 h 18288"/>
              <a:gd name="connsiteX8" fmla="*/ 1948587 w 3479619"/>
              <a:gd name="connsiteY8" fmla="*/ 18288 h 18288"/>
              <a:gd name="connsiteX9" fmla="*/ 1252663 w 3479619"/>
              <a:gd name="connsiteY9" fmla="*/ 18288 h 18288"/>
              <a:gd name="connsiteX10" fmla="*/ 0 w 3479619"/>
              <a:gd name="connsiteY10" fmla="*/ 18288 h 18288"/>
              <a:gd name="connsiteX11" fmla="*/ 0 w 3479619"/>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19" h="18288" fill="none" extrusionOk="0">
                <a:moveTo>
                  <a:pt x="0" y="0"/>
                </a:moveTo>
                <a:cubicBezTo>
                  <a:pt x="178395" y="-3637"/>
                  <a:pt x="368619" y="-28254"/>
                  <a:pt x="661128" y="0"/>
                </a:cubicBezTo>
                <a:cubicBezTo>
                  <a:pt x="953637" y="28254"/>
                  <a:pt x="1022982" y="-4416"/>
                  <a:pt x="1357051" y="0"/>
                </a:cubicBezTo>
                <a:cubicBezTo>
                  <a:pt x="1691120" y="4416"/>
                  <a:pt x="1729558" y="27777"/>
                  <a:pt x="2087771" y="0"/>
                </a:cubicBezTo>
                <a:cubicBezTo>
                  <a:pt x="2445984" y="-27777"/>
                  <a:pt x="2592094" y="4429"/>
                  <a:pt x="2818491" y="0"/>
                </a:cubicBezTo>
                <a:cubicBezTo>
                  <a:pt x="3044888" y="-4429"/>
                  <a:pt x="3204567" y="26471"/>
                  <a:pt x="3479619" y="0"/>
                </a:cubicBezTo>
                <a:cubicBezTo>
                  <a:pt x="3478910" y="8157"/>
                  <a:pt x="3479206" y="12125"/>
                  <a:pt x="3479619" y="18288"/>
                </a:cubicBezTo>
                <a:cubicBezTo>
                  <a:pt x="3315855" y="-2963"/>
                  <a:pt x="3094885" y="26965"/>
                  <a:pt x="2714103" y="18288"/>
                </a:cubicBezTo>
                <a:cubicBezTo>
                  <a:pt x="2333321" y="9611"/>
                  <a:pt x="2260528" y="-15335"/>
                  <a:pt x="1948587" y="18288"/>
                </a:cubicBezTo>
                <a:cubicBezTo>
                  <a:pt x="1636646" y="51911"/>
                  <a:pt x="1489816" y="46369"/>
                  <a:pt x="1252663" y="18288"/>
                </a:cubicBezTo>
                <a:cubicBezTo>
                  <a:pt x="1015510" y="-9793"/>
                  <a:pt x="519812" y="-12177"/>
                  <a:pt x="0" y="18288"/>
                </a:cubicBezTo>
                <a:cubicBezTo>
                  <a:pt x="-46" y="12483"/>
                  <a:pt x="-203" y="6491"/>
                  <a:pt x="0" y="0"/>
                </a:cubicBezTo>
                <a:close/>
              </a:path>
              <a:path w="3479619" h="18288" stroke="0" extrusionOk="0">
                <a:moveTo>
                  <a:pt x="0" y="0"/>
                </a:moveTo>
                <a:cubicBezTo>
                  <a:pt x="326045" y="25020"/>
                  <a:pt x="425411" y="-17676"/>
                  <a:pt x="661128" y="0"/>
                </a:cubicBezTo>
                <a:cubicBezTo>
                  <a:pt x="896845" y="17676"/>
                  <a:pt x="1124825" y="1478"/>
                  <a:pt x="1252663" y="0"/>
                </a:cubicBezTo>
                <a:cubicBezTo>
                  <a:pt x="1380502" y="-1478"/>
                  <a:pt x="1694914" y="11788"/>
                  <a:pt x="2018179" y="0"/>
                </a:cubicBezTo>
                <a:cubicBezTo>
                  <a:pt x="2341444" y="-11788"/>
                  <a:pt x="2451167" y="12596"/>
                  <a:pt x="2679307" y="0"/>
                </a:cubicBezTo>
                <a:cubicBezTo>
                  <a:pt x="2907447" y="-12596"/>
                  <a:pt x="3094555" y="23821"/>
                  <a:pt x="3479619" y="0"/>
                </a:cubicBezTo>
                <a:cubicBezTo>
                  <a:pt x="3479355" y="4493"/>
                  <a:pt x="3480003" y="9472"/>
                  <a:pt x="3479619" y="18288"/>
                </a:cubicBezTo>
                <a:cubicBezTo>
                  <a:pt x="3311729" y="36782"/>
                  <a:pt x="3015946" y="7938"/>
                  <a:pt x="2783695" y="18288"/>
                </a:cubicBezTo>
                <a:cubicBezTo>
                  <a:pt x="2551444" y="28638"/>
                  <a:pt x="2398767" y="-13940"/>
                  <a:pt x="2018179" y="18288"/>
                </a:cubicBezTo>
                <a:cubicBezTo>
                  <a:pt x="1637591" y="50516"/>
                  <a:pt x="1634873" y="-6356"/>
                  <a:pt x="1426644" y="18288"/>
                </a:cubicBezTo>
                <a:cubicBezTo>
                  <a:pt x="1218415" y="42932"/>
                  <a:pt x="1006973" y="4094"/>
                  <a:pt x="730720" y="18288"/>
                </a:cubicBezTo>
                <a:cubicBezTo>
                  <a:pt x="454467" y="32482"/>
                  <a:pt x="291313" y="3910"/>
                  <a:pt x="0" y="18288"/>
                </a:cubicBezTo>
                <a:cubicBezTo>
                  <a:pt x="843" y="9577"/>
                  <a:pt x="371" y="690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71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6D5F03-C3DC-3C5A-D77B-A7C3B69D09F9}"/>
              </a:ext>
            </a:extLst>
          </p:cNvPr>
          <p:cNvSpPr>
            <a:spLocks noGrp="1"/>
          </p:cNvSpPr>
          <p:nvPr>
            <p:ph type="title"/>
          </p:nvPr>
        </p:nvSpPr>
        <p:spPr/>
        <p:txBody>
          <a:bodyPr>
            <a:normAutofit/>
          </a:bodyPr>
          <a:lstStyle/>
          <a:p>
            <a:pPr algn="ctr"/>
            <a:r>
              <a:rPr lang="en-AE" sz="3600" b="1" kern="100" dirty="0">
                <a:effectLst/>
                <a:ea typeface="Aptos" panose="020B0004020202020204" pitchFamily="34" charset="0"/>
                <a:cs typeface="Times New Roman" panose="02020603050405020304" pitchFamily="18" charset="0"/>
              </a:rPr>
              <a:t>Arise Capital Investment Consultants LLC</a:t>
            </a:r>
            <a:br>
              <a:rPr lang="en-AE" sz="3600" b="1" kern="100" dirty="0">
                <a:effectLst/>
                <a:ea typeface="Aptos" panose="020B0004020202020204" pitchFamily="34" charset="0"/>
                <a:cs typeface="Times New Roman" panose="02020603050405020304" pitchFamily="18" charset="0"/>
              </a:rPr>
            </a:br>
            <a:r>
              <a:rPr lang="en-US" sz="2400" dirty="0"/>
              <a:t>Your Partner in Securing Capital and Funding Solutions</a:t>
            </a:r>
            <a:endParaRPr lang="en-AE" sz="2400" dirty="0"/>
          </a:p>
        </p:txBody>
      </p:sp>
      <p:sp>
        <p:nvSpPr>
          <p:cNvPr id="4" name="Content Placeholder 3">
            <a:extLst>
              <a:ext uri="{FF2B5EF4-FFF2-40B4-BE49-F238E27FC236}">
                <a16:creationId xmlns:a16="http://schemas.microsoft.com/office/drawing/2014/main" id="{4395FB70-AE1B-41F9-7E2D-75A33D0AD30D}"/>
              </a:ext>
            </a:extLst>
          </p:cNvPr>
          <p:cNvSpPr>
            <a:spLocks noGrp="1"/>
          </p:cNvSpPr>
          <p:nvPr>
            <p:ph idx="1"/>
          </p:nvPr>
        </p:nvSpPr>
        <p:spPr>
          <a:solidFill>
            <a:schemeClr val="tx2">
              <a:lumMod val="25000"/>
              <a:lumOff val="75000"/>
            </a:schemeClr>
          </a:solidFill>
          <a:ln>
            <a:solidFill>
              <a:srgbClr val="FF0000"/>
            </a:solidFill>
          </a:ln>
        </p:spPr>
        <p:txBody>
          <a:bodyPr>
            <a:normAutofit lnSpcReduction="10000"/>
          </a:bodyPr>
          <a:lstStyle/>
          <a:p>
            <a:pPr algn="just">
              <a:buFont typeface="Wingdings" panose="05000000000000000000" pitchFamily="2" charset="2"/>
              <a:buChar char="Ø"/>
            </a:pPr>
            <a:r>
              <a:rPr lang="en-AE" sz="2000" kern="100" dirty="0">
                <a:effectLst/>
                <a:latin typeface="+mj-lt"/>
                <a:ea typeface="Aptos" panose="020B0004020202020204" pitchFamily="34" charset="0"/>
                <a:cs typeface="Times New Roman" panose="02020603050405020304" pitchFamily="18" charset="0"/>
              </a:rPr>
              <a:t>Arise Capital Investment Consultants LLC (“Arise”) is a United Arab Emirates incorporated entity who </a:t>
            </a:r>
            <a:r>
              <a:rPr lang="en-US" sz="2000" dirty="0">
                <a:latin typeface="+mj-lt"/>
              </a:rPr>
              <a:t>is a premier fund sourcing company committed to delivering innovative funding solutions for businesses, startups, and individuals. Our mission is to bridge the gap between capital-seeking clients and potential investors, ensuring access to the right funding at the right time. With years of experience and a strong network of financial partners, we help clients secure the capital needed to grow, innovate, and thrive in today’s competitive market.</a:t>
            </a:r>
          </a:p>
          <a:p>
            <a:pPr algn="just">
              <a:buFont typeface="Wingdings" panose="05000000000000000000" pitchFamily="2" charset="2"/>
              <a:buChar char="Ø"/>
            </a:pPr>
            <a:r>
              <a:rPr lang="en-US" sz="2000" dirty="0">
                <a:latin typeface="+mj-lt"/>
              </a:rPr>
              <a:t>We specialize in helping individuals, companies, and organizations obtain capital or financing from a variety of external sources, including banks, financial institutions, private investors, and venture capital firms. By identifying potential funding opportunities, negotiating favorable terms, and assisting clients throughout the funding process, we ensure the necessary resources are in place for their projects, investments, and business operations.</a:t>
            </a:r>
          </a:p>
          <a:p>
            <a:pPr algn="just">
              <a:buFont typeface="Wingdings" panose="05000000000000000000" pitchFamily="2" charset="2"/>
              <a:buChar char="Ø"/>
            </a:pPr>
            <a:r>
              <a:rPr lang="en-US" sz="2000" dirty="0">
                <a:latin typeface="+mj-lt"/>
              </a:rPr>
              <a:t>Our services extend to connecting clients with financial institutions that offer loans, lines of credit, and other debt instruments. We provide expert guidance in securing favorable terms, whether through traditional bank loans or alternative financing solutions, ensuring our clients receive the optimal support for their needs.</a:t>
            </a:r>
          </a:p>
          <a:p>
            <a:pPr algn="just">
              <a:lnSpc>
                <a:spcPct val="150000"/>
              </a:lnSpc>
            </a:pPr>
            <a:endParaRPr lang="en-AE" sz="2000" dirty="0"/>
          </a:p>
        </p:txBody>
      </p:sp>
    </p:spTree>
    <p:extLst>
      <p:ext uri="{BB962C8B-B14F-4D97-AF65-F5344CB8AC3E}">
        <p14:creationId xmlns:p14="http://schemas.microsoft.com/office/powerpoint/2010/main" val="337284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F5EF77D-14B4-0B37-F4C0-704A07F1795C}"/>
              </a:ext>
            </a:extLst>
          </p:cNvPr>
          <p:cNvSpPr>
            <a:spLocks noGrp="1"/>
          </p:cNvSpPr>
          <p:nvPr>
            <p:ph type="title"/>
          </p:nvPr>
        </p:nvSpPr>
        <p:spPr>
          <a:xfrm>
            <a:off x="841248" y="256032"/>
            <a:ext cx="10506456" cy="1014984"/>
          </a:xfrm>
        </p:spPr>
        <p:txBody>
          <a:bodyPr anchor="b">
            <a:normAutofit/>
          </a:bodyPr>
          <a:lstStyle/>
          <a:p>
            <a:r>
              <a:rPr lang="en-US" b="1" kern="100" dirty="0">
                <a:cs typeface="Times New Roman" panose="02020603050405020304" pitchFamily="18" charset="0"/>
              </a:rPr>
              <a:t> </a:t>
            </a:r>
            <a:r>
              <a:rPr lang="en-AE" b="1" kern="100" dirty="0">
                <a:cs typeface="Times New Roman" panose="02020603050405020304" pitchFamily="18" charset="0"/>
              </a:rPr>
              <a:t>Assets Based Financing</a:t>
            </a:r>
            <a:endParaRPr lang="en-AE" dirty="0"/>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3">
            <a:extLst>
              <a:ext uri="{FF2B5EF4-FFF2-40B4-BE49-F238E27FC236}">
                <a16:creationId xmlns:a16="http://schemas.microsoft.com/office/drawing/2014/main" id="{CC261C1D-958B-2D94-EC64-C26D3282C77A}"/>
              </a:ext>
            </a:extLst>
          </p:cNvPr>
          <p:cNvGraphicFramePr>
            <a:graphicFrameLocks noGrp="1"/>
          </p:cNvGraphicFramePr>
          <p:nvPr>
            <p:ph idx="1"/>
            <p:extLst>
              <p:ext uri="{D42A27DB-BD31-4B8C-83A1-F6EECF244321}">
                <p14:modId xmlns:p14="http://schemas.microsoft.com/office/powerpoint/2010/main" val="271435237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518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96C180B4-281F-5133-DF57-23B4D35C1A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3C586D-6778-1124-3A57-265B3D3BD2E1}"/>
              </a:ext>
            </a:extLst>
          </p:cNvPr>
          <p:cNvSpPr>
            <a:spLocks noGrp="1"/>
          </p:cNvSpPr>
          <p:nvPr>
            <p:ph type="title"/>
          </p:nvPr>
        </p:nvSpPr>
        <p:spPr/>
        <p:txBody>
          <a:bodyPr>
            <a:normAutofit/>
          </a:bodyPr>
          <a:lstStyle/>
          <a:p>
            <a:r>
              <a:rPr lang="en-US" sz="3600" b="1" kern="100" dirty="0">
                <a:cs typeface="Times New Roman" panose="02020603050405020304" pitchFamily="18" charset="0"/>
              </a:rPr>
              <a:t> </a:t>
            </a:r>
            <a:r>
              <a:rPr lang="en-AE" b="1" kern="100" dirty="0">
                <a:effectLst/>
                <a:latin typeface="Aptos Display" panose="020B0004020202020204" pitchFamily="34" charset="0"/>
                <a:ea typeface="Aptos" panose="020B0004020202020204" pitchFamily="34" charset="0"/>
                <a:cs typeface="Times New Roman" panose="02020603050405020304" pitchFamily="18" charset="0"/>
              </a:rPr>
              <a:t>Flexible Finance structure</a:t>
            </a:r>
            <a:br>
              <a:rPr lang="en-AE" sz="1800" kern="100" dirty="0">
                <a:effectLst/>
                <a:latin typeface="Aptos" panose="020B0004020202020204" pitchFamily="34" charset="0"/>
                <a:ea typeface="Aptos" panose="020B0004020202020204" pitchFamily="34" charset="0"/>
                <a:cs typeface="Times New Roman" panose="02020603050405020304" pitchFamily="18" charset="0"/>
              </a:rPr>
            </a:br>
            <a:endParaRPr lang="en-AE" sz="3600" dirty="0"/>
          </a:p>
        </p:txBody>
      </p:sp>
      <p:graphicFrame>
        <p:nvGraphicFramePr>
          <p:cNvPr id="6" name="Content Placeholder 3">
            <a:extLst>
              <a:ext uri="{FF2B5EF4-FFF2-40B4-BE49-F238E27FC236}">
                <a16:creationId xmlns:a16="http://schemas.microsoft.com/office/drawing/2014/main" id="{EF62866C-57D4-324C-4467-40A2838A7CE3}"/>
              </a:ext>
            </a:extLst>
          </p:cNvPr>
          <p:cNvGraphicFramePr>
            <a:graphicFrameLocks noGrp="1"/>
          </p:cNvGraphicFramePr>
          <p:nvPr>
            <p:ph sz="half" idx="1"/>
          </p:nvPr>
        </p:nvGraphicFramePr>
        <p:xfrm>
          <a:off x="838200" y="1825625"/>
          <a:ext cx="41039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1">
            <a:extLst>
              <a:ext uri="{FF2B5EF4-FFF2-40B4-BE49-F238E27FC236}">
                <a16:creationId xmlns:a16="http://schemas.microsoft.com/office/drawing/2014/main" id="{D359E69A-21AF-853B-6C91-DD94A6512662}"/>
              </a:ext>
            </a:extLst>
          </p:cNvPr>
          <p:cNvGraphicFramePr>
            <a:graphicFrameLocks noGrp="1"/>
          </p:cNvGraphicFramePr>
          <p:nvPr>
            <p:ph sz="half" idx="2"/>
            <p:extLst>
              <p:ext uri="{D42A27DB-BD31-4B8C-83A1-F6EECF244321}">
                <p14:modId xmlns:p14="http://schemas.microsoft.com/office/powerpoint/2010/main" val="1375500778"/>
              </p:ext>
            </p:extLst>
          </p:nvPr>
        </p:nvGraphicFramePr>
        <p:xfrm>
          <a:off x="5628132" y="1825625"/>
          <a:ext cx="6269736"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3410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a:extLst>
            <a:ext uri="{FF2B5EF4-FFF2-40B4-BE49-F238E27FC236}">
              <a16:creationId xmlns:a16="http://schemas.microsoft.com/office/drawing/2014/main" id="{46207156-A997-19B3-AEFB-2F6DE5F58D0D}"/>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1BAEA58-D953-4957-2D5C-ED72EAF8EFF9}"/>
              </a:ext>
            </a:extLst>
          </p:cNvPr>
          <p:cNvSpPr>
            <a:spLocks noGrp="1"/>
          </p:cNvSpPr>
          <p:nvPr>
            <p:ph type="title"/>
          </p:nvPr>
        </p:nvSpPr>
        <p:spPr>
          <a:xfrm>
            <a:off x="838200" y="620743"/>
            <a:ext cx="10515600" cy="827057"/>
          </a:xfrm>
        </p:spPr>
        <p:txBody>
          <a:bodyPr>
            <a:normAutofit fontScale="90000"/>
          </a:bodyPr>
          <a:lstStyle/>
          <a:p>
            <a:r>
              <a:rPr lang="en-US" sz="2800" b="1" kern="100" dirty="0">
                <a:solidFill>
                  <a:srgbClr val="FFFFFF"/>
                </a:solidFill>
                <a:cs typeface="Times New Roman" panose="02020603050405020304" pitchFamily="18" charset="0"/>
              </a:rPr>
              <a:t> </a:t>
            </a:r>
            <a:br>
              <a:rPr lang="en-US" sz="2800" b="1" kern="100" dirty="0">
                <a:solidFill>
                  <a:srgbClr val="FFFFFF"/>
                </a:solidFill>
                <a:cs typeface="Times New Roman" panose="02020603050405020304" pitchFamily="18" charset="0"/>
              </a:rPr>
            </a:br>
            <a:r>
              <a:rPr lang="en-AE" sz="49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KYC DOCUMENTS</a:t>
            </a:r>
            <a:br>
              <a:rPr lang="en-AE" sz="2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br>
              <a:rPr lang="en-AE" sz="28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br>
            <a:endParaRPr lang="en-AE" sz="2800" dirty="0">
              <a:solidFill>
                <a:srgbClr val="FFFFFF"/>
              </a:solidFill>
            </a:endParaRPr>
          </a:p>
        </p:txBody>
      </p:sp>
      <p:cxnSp>
        <p:nvCxnSpPr>
          <p:cNvPr id="16" name="Straight Connector 15">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6FAC5EA-765B-DA6F-0444-9190226104DE}"/>
              </a:ext>
            </a:extLst>
          </p:cNvPr>
          <p:cNvSpPr>
            <a:spLocks noGrp="1"/>
          </p:cNvSpPr>
          <p:nvPr>
            <p:ph sz="half" idx="1"/>
          </p:nvPr>
        </p:nvSpPr>
        <p:spPr>
          <a:xfrm>
            <a:off x="838200" y="2266345"/>
            <a:ext cx="5097780" cy="3910617"/>
          </a:xfrm>
        </p:spPr>
        <p:txBody>
          <a:bodyPr>
            <a:normAutofit lnSpcReduction="10000"/>
          </a:bodyPr>
          <a:lstStyle/>
          <a:p>
            <a:pPr marL="0" indent="0">
              <a:spcAft>
                <a:spcPts val="800"/>
              </a:spcAft>
              <a:buNone/>
            </a:pPr>
            <a:r>
              <a:rPr lang="en-AE" sz="32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Vessel</a:t>
            </a:r>
            <a:r>
              <a:rPr lang="en-AE" sz="24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p>
          <a:p>
            <a:pPr>
              <a:spcAft>
                <a:spcPts val="800"/>
              </a:spcAft>
            </a:pPr>
            <a:r>
              <a:rPr lang="en-AE" sz="24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Particular  </a:t>
            </a:r>
          </a:p>
          <a:p>
            <a:pPr>
              <a:spcAft>
                <a:spcPts val="800"/>
              </a:spcAft>
            </a:pPr>
            <a:r>
              <a:rPr lang="en-AE" sz="24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Class Certificate </a:t>
            </a:r>
          </a:p>
          <a:p>
            <a:pPr>
              <a:spcAft>
                <a:spcPts val="800"/>
              </a:spcAft>
            </a:pPr>
            <a:r>
              <a:rPr lang="en-AE" sz="24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Class Status Report</a:t>
            </a:r>
          </a:p>
          <a:p>
            <a:pPr>
              <a:spcAft>
                <a:spcPts val="800"/>
              </a:spcAft>
            </a:pPr>
            <a:r>
              <a:rPr lang="en-AE" sz="24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P&amp;I, H&amp;M and War Risk</a:t>
            </a:r>
          </a:p>
        </p:txBody>
      </p:sp>
      <p:sp>
        <p:nvSpPr>
          <p:cNvPr id="2" name="Content Placeholder 1">
            <a:extLst>
              <a:ext uri="{FF2B5EF4-FFF2-40B4-BE49-F238E27FC236}">
                <a16:creationId xmlns:a16="http://schemas.microsoft.com/office/drawing/2014/main" id="{ED6A1764-E46F-A5F4-98B5-665C15FD6B1E}"/>
              </a:ext>
            </a:extLst>
          </p:cNvPr>
          <p:cNvSpPr>
            <a:spLocks noGrp="1"/>
          </p:cNvSpPr>
          <p:nvPr>
            <p:ph sz="half" idx="2"/>
          </p:nvPr>
        </p:nvSpPr>
        <p:spPr>
          <a:xfrm>
            <a:off x="6256020" y="2266345"/>
            <a:ext cx="5097780" cy="3910618"/>
          </a:xfrm>
        </p:spPr>
        <p:txBody>
          <a:bodyPr>
            <a:normAutofit lnSpcReduction="10000"/>
          </a:bodyPr>
          <a:lstStyle/>
          <a:p>
            <a:pPr marL="0" indent="0">
              <a:spcAft>
                <a:spcPts val="800"/>
              </a:spcAft>
              <a:buNone/>
            </a:pPr>
            <a:r>
              <a:rPr lang="en-AE" sz="32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Company</a:t>
            </a:r>
            <a:r>
              <a:rPr lang="en-AE" sz="19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a:t>
            </a:r>
          </a:p>
          <a:p>
            <a:pPr>
              <a:spcAft>
                <a:spcPts val="800"/>
              </a:spcAft>
            </a:pPr>
            <a:r>
              <a:rPr lang="en-AE" sz="19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Group Structure </a:t>
            </a:r>
          </a:p>
          <a:p>
            <a:pPr>
              <a:spcAft>
                <a:spcPts val="800"/>
              </a:spcAft>
            </a:pPr>
            <a:r>
              <a:rPr lang="en-AE" sz="19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Company Profile </a:t>
            </a:r>
          </a:p>
          <a:p>
            <a:pPr>
              <a:spcAft>
                <a:spcPts val="800"/>
              </a:spcAft>
            </a:pPr>
            <a:r>
              <a:rPr lang="en-AE" sz="19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Constitutional Documents (Trade License, MOA, Address Proof) </a:t>
            </a:r>
          </a:p>
          <a:p>
            <a:pPr>
              <a:spcAft>
                <a:spcPts val="800"/>
              </a:spcAft>
            </a:pPr>
            <a:r>
              <a:rPr lang="en-AE" sz="19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Fleet List </a:t>
            </a:r>
          </a:p>
          <a:p>
            <a:pPr>
              <a:spcAft>
                <a:spcPts val="800"/>
              </a:spcAft>
            </a:pPr>
            <a:r>
              <a:rPr lang="en-AE" sz="19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Consolidated financial report (recent 3 years) </a:t>
            </a:r>
          </a:p>
          <a:p>
            <a:pPr>
              <a:spcAft>
                <a:spcPts val="800"/>
              </a:spcAft>
            </a:pPr>
            <a:r>
              <a:rPr lang="en-AE" sz="1900"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Bank Statement 6 months</a:t>
            </a:r>
          </a:p>
          <a:p>
            <a:endParaRPr lang="en-AE" sz="1900" dirty="0">
              <a:solidFill>
                <a:srgbClr val="FFFFFF"/>
              </a:solidFill>
            </a:endParaRPr>
          </a:p>
        </p:txBody>
      </p:sp>
    </p:spTree>
    <p:extLst>
      <p:ext uri="{BB962C8B-B14F-4D97-AF65-F5344CB8AC3E}">
        <p14:creationId xmlns:p14="http://schemas.microsoft.com/office/powerpoint/2010/main" val="76270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77140-E752-3278-316B-F4CC3F3D48D4}"/>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sz="5200" kern="1200" dirty="0">
                <a:solidFill>
                  <a:schemeClr val="tx1"/>
                </a:solidFill>
                <a:effectLst/>
                <a:latin typeface="+mj-lt"/>
                <a:ea typeface="+mj-ea"/>
                <a:cs typeface="+mj-cs"/>
              </a:rPr>
              <a:t>DUE DILIGENCE PROCESS</a:t>
            </a:r>
            <a:br>
              <a:rPr lang="en-US" sz="5200" kern="1200" dirty="0">
                <a:solidFill>
                  <a:schemeClr val="tx1"/>
                </a:solidFill>
                <a:effectLst/>
                <a:latin typeface="+mj-lt"/>
                <a:ea typeface="+mj-ea"/>
                <a:cs typeface="+mj-cs"/>
              </a:rPr>
            </a:br>
            <a:endParaRPr lang="en-US" sz="5200" kern="1200" dirty="0">
              <a:solidFill>
                <a:schemeClr val="tx1"/>
              </a:solidFill>
              <a:latin typeface="+mj-lt"/>
              <a:ea typeface="+mj-ea"/>
              <a:cs typeface="+mj-cs"/>
            </a:endParaRPr>
          </a:p>
        </p:txBody>
      </p:sp>
      <p:graphicFrame>
        <p:nvGraphicFramePr>
          <p:cNvPr id="17" name="Content Placeholder 2">
            <a:extLst>
              <a:ext uri="{FF2B5EF4-FFF2-40B4-BE49-F238E27FC236}">
                <a16:creationId xmlns:a16="http://schemas.microsoft.com/office/drawing/2014/main" id="{6CA0BC68-6736-C4A1-4F46-A3DB351DDA04}"/>
              </a:ext>
            </a:extLst>
          </p:cNvPr>
          <p:cNvGraphicFramePr>
            <a:graphicFrameLocks noGrp="1"/>
          </p:cNvGraphicFramePr>
          <p:nvPr>
            <p:ph sz="half" idx="1"/>
            <p:extLst>
              <p:ext uri="{D42A27DB-BD31-4B8C-83A1-F6EECF244321}">
                <p14:modId xmlns:p14="http://schemas.microsoft.com/office/powerpoint/2010/main" val="260452007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9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A74B90-037F-116B-8AED-0BCAB161444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3" name="Table 2">
            <a:extLst>
              <a:ext uri="{FF2B5EF4-FFF2-40B4-BE49-F238E27FC236}">
                <a16:creationId xmlns:a16="http://schemas.microsoft.com/office/drawing/2014/main" id="{E11A25D0-67B2-3198-23EF-997D5F061E6F}"/>
              </a:ext>
            </a:extLst>
          </p:cNvPr>
          <p:cNvGraphicFramePr>
            <a:graphicFrameLocks noGrp="1"/>
          </p:cNvGraphicFramePr>
          <p:nvPr>
            <p:extLst>
              <p:ext uri="{D42A27DB-BD31-4B8C-83A1-F6EECF244321}">
                <p14:modId xmlns:p14="http://schemas.microsoft.com/office/powerpoint/2010/main" val="3881577337"/>
              </p:ext>
            </p:extLst>
          </p:nvPr>
        </p:nvGraphicFramePr>
        <p:xfrm>
          <a:off x="1634490" y="547116"/>
          <a:ext cx="8846820" cy="4315968"/>
        </p:xfrm>
        <a:graphic>
          <a:graphicData uri="http://schemas.openxmlformats.org/drawingml/2006/table">
            <a:tbl>
              <a:tblPr/>
              <a:tblGrid>
                <a:gridCol w="2537460">
                  <a:extLst>
                    <a:ext uri="{9D8B030D-6E8A-4147-A177-3AD203B41FA5}">
                      <a16:colId xmlns:a16="http://schemas.microsoft.com/office/drawing/2014/main" val="3093831604"/>
                    </a:ext>
                  </a:extLst>
                </a:gridCol>
                <a:gridCol w="6309360">
                  <a:extLst>
                    <a:ext uri="{9D8B030D-6E8A-4147-A177-3AD203B41FA5}">
                      <a16:colId xmlns:a16="http://schemas.microsoft.com/office/drawing/2014/main" val="5037011"/>
                    </a:ext>
                  </a:extLst>
                </a:gridCol>
              </a:tblGrid>
              <a:tr h="635508">
                <a:tc>
                  <a:txBody>
                    <a:bodyPr/>
                    <a:lstStyle/>
                    <a:p>
                      <a:pPr algn="l" fontAlgn="b"/>
                      <a:r>
                        <a:rPr lang="en-US" sz="3300" b="0" i="0" u="none" strike="noStrike">
                          <a:solidFill>
                            <a:srgbClr val="000000"/>
                          </a:solidFill>
                          <a:effectLst/>
                          <a:latin typeface="Aptos Narrow" panose="020B0004020202020204" pitchFamily="34" charset="0"/>
                        </a:rPr>
                        <a:t>Financer</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3300" b="0" i="0" u="none" strike="noStrike">
                          <a:solidFill>
                            <a:srgbClr val="000000"/>
                          </a:solidFill>
                          <a:effectLst/>
                          <a:latin typeface="Aptos Narrow" panose="020B0004020202020204" pitchFamily="34" charset="0"/>
                        </a:rPr>
                        <a:t>Bank / NBFC</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099100"/>
                  </a:ext>
                </a:extLst>
              </a:tr>
              <a:tr h="635508">
                <a:tc>
                  <a:txBody>
                    <a:bodyPr/>
                    <a:lstStyle/>
                    <a:p>
                      <a:pPr algn="l" fontAlgn="b"/>
                      <a:r>
                        <a:rPr lang="en-US" sz="3300" b="0" i="0" u="none" strike="noStrike">
                          <a:solidFill>
                            <a:srgbClr val="000000"/>
                          </a:solidFill>
                          <a:effectLst/>
                          <a:latin typeface="Aptos Narrow" panose="020B0004020202020204" pitchFamily="34" charset="0"/>
                        </a:rPr>
                        <a:t>Products</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3300" b="0" i="0" u="none" strike="noStrike">
                          <a:solidFill>
                            <a:srgbClr val="000000"/>
                          </a:solidFill>
                          <a:effectLst/>
                          <a:latin typeface="Aptos Narrow" panose="020B0004020202020204" pitchFamily="34" charset="0"/>
                        </a:rPr>
                        <a:t>Financing on Vessels, Jet, Yacht</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6429152"/>
                  </a:ext>
                </a:extLst>
              </a:tr>
              <a:tr h="635508">
                <a:tc>
                  <a:txBody>
                    <a:bodyPr/>
                    <a:lstStyle/>
                    <a:p>
                      <a:pPr algn="l" fontAlgn="b"/>
                      <a:r>
                        <a:rPr lang="en-US" sz="3300" b="0" i="0" u="none" strike="noStrike">
                          <a:solidFill>
                            <a:srgbClr val="000000"/>
                          </a:solidFill>
                          <a:effectLst/>
                          <a:latin typeface="Aptos Narrow" panose="020B0004020202020204" pitchFamily="34" charset="0"/>
                        </a:rPr>
                        <a:t>Loan Amount</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n-NO" sz="3300" b="0" i="0" u="none" strike="noStrike">
                          <a:solidFill>
                            <a:srgbClr val="000000"/>
                          </a:solidFill>
                          <a:effectLst/>
                          <a:latin typeface="Aptos Narrow" panose="020B0004020202020204" pitchFamily="34" charset="0"/>
                        </a:rPr>
                        <a:t>Maximum $ 50 Mn,  Minimum $2 Mn</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6393234"/>
                  </a:ext>
                </a:extLst>
              </a:tr>
              <a:tr h="635508">
                <a:tc>
                  <a:txBody>
                    <a:bodyPr/>
                    <a:lstStyle/>
                    <a:p>
                      <a:pPr algn="l" fontAlgn="b"/>
                      <a:r>
                        <a:rPr lang="en-US" sz="3300" b="0" i="0" u="none" strike="noStrike">
                          <a:solidFill>
                            <a:srgbClr val="000000"/>
                          </a:solidFill>
                          <a:effectLst/>
                          <a:latin typeface="Aptos Narrow" panose="020B0004020202020204" pitchFamily="34" charset="0"/>
                        </a:rPr>
                        <a:t>Vessel Age</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3300" b="0" i="0" u="none" strike="noStrike">
                          <a:solidFill>
                            <a:srgbClr val="000000"/>
                          </a:solidFill>
                          <a:effectLst/>
                          <a:latin typeface="Aptos Narrow" panose="020B0004020202020204" pitchFamily="34" charset="0"/>
                        </a:rPr>
                        <a:t>Maximum 20 years old</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4736068"/>
                  </a:ext>
                </a:extLst>
              </a:tr>
              <a:tr h="1138428">
                <a:tc>
                  <a:txBody>
                    <a:bodyPr/>
                    <a:lstStyle/>
                    <a:p>
                      <a:pPr algn="l" fontAlgn="b"/>
                      <a:r>
                        <a:rPr lang="en-US" sz="3300" b="0" i="0" u="none" strike="noStrike">
                          <a:solidFill>
                            <a:srgbClr val="000000"/>
                          </a:solidFill>
                          <a:effectLst/>
                          <a:latin typeface="Aptos Narrow" panose="020B0004020202020204" pitchFamily="34" charset="0"/>
                        </a:rPr>
                        <a:t>Tenor</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3300" b="0" i="0" u="none" strike="noStrike">
                          <a:solidFill>
                            <a:srgbClr val="000000"/>
                          </a:solidFill>
                          <a:effectLst/>
                          <a:latin typeface="Aptos Narrow" panose="020B0004020202020204" pitchFamily="34" charset="0"/>
                        </a:rPr>
                        <a:t>5 years, subject to maturity age 23 years</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601598"/>
                  </a:ext>
                </a:extLst>
              </a:tr>
              <a:tr h="635508">
                <a:tc>
                  <a:txBody>
                    <a:bodyPr/>
                    <a:lstStyle/>
                    <a:p>
                      <a:pPr algn="l" fontAlgn="b"/>
                      <a:r>
                        <a:rPr lang="en-US" sz="3300" b="0" i="0" u="none" strike="noStrike">
                          <a:solidFill>
                            <a:srgbClr val="000000"/>
                          </a:solidFill>
                          <a:effectLst/>
                          <a:latin typeface="Aptos Narrow" panose="020B0004020202020204" pitchFamily="34" charset="0"/>
                        </a:rPr>
                        <a:t>LTV</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3300" b="0" i="0" u="none" strike="noStrike">
                          <a:solidFill>
                            <a:srgbClr val="000000"/>
                          </a:solidFill>
                          <a:effectLst/>
                          <a:latin typeface="Aptos Narrow" panose="020B0004020202020204" pitchFamily="34" charset="0"/>
                        </a:rPr>
                        <a:t>60% to 80%</a:t>
                      </a:r>
                    </a:p>
                  </a:txBody>
                  <a:tcPr marL="22860" marR="22860" marT="228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7530553"/>
                  </a:ext>
                </a:extLst>
              </a:tr>
            </a:tbl>
          </a:graphicData>
        </a:graphic>
      </p:graphicFrame>
    </p:spTree>
    <p:extLst>
      <p:ext uri="{BB962C8B-B14F-4D97-AF65-F5344CB8AC3E}">
        <p14:creationId xmlns:p14="http://schemas.microsoft.com/office/powerpoint/2010/main" val="158842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F1F3CC-039A-BFE3-A443-F4977A31215D}"/>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7F2CB1-61C1-843F-62FF-ECAB54096893}"/>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kern="1200">
                <a:solidFill>
                  <a:srgbClr val="FFFFFF"/>
                </a:solidFill>
                <a:effectLst/>
                <a:latin typeface="+mj-lt"/>
                <a:ea typeface="+mj-ea"/>
                <a:cs typeface="+mj-cs"/>
              </a:rPr>
              <a:t>Important key points :</a:t>
            </a:r>
            <a:br>
              <a:rPr lang="en-US" kern="1200">
                <a:solidFill>
                  <a:srgbClr val="FFFFFF"/>
                </a:solidFill>
                <a:effectLst/>
                <a:latin typeface="+mj-lt"/>
                <a:ea typeface="+mj-ea"/>
                <a:cs typeface="+mj-cs"/>
              </a:rPr>
            </a:br>
            <a:br>
              <a:rPr lang="en-US" kern="1200">
                <a:solidFill>
                  <a:srgbClr val="FFFFFF"/>
                </a:solidFill>
                <a:effectLst/>
                <a:latin typeface="+mj-lt"/>
                <a:ea typeface="+mj-ea"/>
                <a:cs typeface="+mj-cs"/>
              </a:rPr>
            </a:br>
            <a:endParaRPr lang="en-US"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84487A3-69BF-0B84-BD0F-E732D193465C}"/>
              </a:ext>
            </a:extLst>
          </p:cNvPr>
          <p:cNvSpPr>
            <a:spLocks noGrp="1"/>
          </p:cNvSpPr>
          <p:nvPr>
            <p:ph sz="half" idx="1"/>
          </p:nvPr>
        </p:nvSpPr>
        <p:spPr>
          <a:xfrm>
            <a:off x="4447308" y="591344"/>
            <a:ext cx="6906491" cy="5585619"/>
          </a:xfrm>
        </p:spPr>
        <p:txBody>
          <a:bodyPr vert="horz" lIns="91440" tIns="45720" rIns="91440" bIns="45720" rtlCol="0" anchor="ctr">
            <a:normAutofit/>
          </a:bodyPr>
          <a:lstStyle/>
          <a:p>
            <a:pPr algn="just">
              <a:spcAft>
                <a:spcPts val="800"/>
              </a:spcAft>
            </a:pPr>
            <a:r>
              <a:rPr lang="en-US" sz="2000" dirty="0">
                <a:effectLst/>
              </a:rPr>
              <a:t>The target vessel needs to register with white flag (some common flag like Liberia, Panama, Malta, Marshall Islands, Barbados…are all acceptable. But local UAE flag would not work), use one of IACS Class, and use one of IG Club for P&amp;I insurance.</a:t>
            </a:r>
          </a:p>
          <a:p>
            <a:pPr algn="just">
              <a:spcAft>
                <a:spcPts val="800"/>
              </a:spcAft>
            </a:pPr>
            <a:r>
              <a:rPr lang="en-US" sz="2000" dirty="0">
                <a:effectLst/>
              </a:rPr>
              <a:t>For conventional ship owners, need to at least owns and have operated one vessel for past 2~3 years, as track record.</a:t>
            </a:r>
          </a:p>
          <a:p>
            <a:pPr algn="just">
              <a:spcAft>
                <a:spcPts val="800"/>
              </a:spcAft>
            </a:pPr>
            <a:r>
              <a:rPr lang="en-US" sz="2000" dirty="0">
                <a:effectLst/>
              </a:rPr>
              <a:t>For clients not doing ship owning business as their main business (for example, oil and commodity trading company looking to purchase vessel), it needs to be an investment. Commercial and Technical to be managed by third party, vessel not to be used for own trading cargoes.</a:t>
            </a:r>
          </a:p>
          <a:p>
            <a:pPr algn="just">
              <a:spcAft>
                <a:spcPts val="800"/>
              </a:spcAft>
            </a:pPr>
            <a:r>
              <a:rPr lang="en-US" sz="2000" dirty="0">
                <a:effectLst/>
              </a:rPr>
              <a:t>No sanction and any Iran involvement </a:t>
            </a:r>
            <a:endParaRPr lang="en-US" sz="2000" dirty="0"/>
          </a:p>
        </p:txBody>
      </p:sp>
    </p:spTree>
    <p:extLst>
      <p:ext uri="{BB962C8B-B14F-4D97-AF65-F5344CB8AC3E}">
        <p14:creationId xmlns:p14="http://schemas.microsoft.com/office/powerpoint/2010/main" val="75197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4F969-CA54-CAAD-9AD0-5A1310572BD5}"/>
              </a:ext>
            </a:extLst>
          </p:cNvPr>
          <p:cNvSpPr>
            <a:spLocks noGrp="1"/>
          </p:cNvSpPr>
          <p:nvPr>
            <p:ph type="title"/>
          </p:nvPr>
        </p:nvSpPr>
        <p:spPr>
          <a:xfrm>
            <a:off x="838200" y="362257"/>
            <a:ext cx="10515600" cy="972766"/>
          </a:xfrm>
        </p:spPr>
        <p:txBody>
          <a:bodyPr/>
          <a:lstStyle/>
          <a:p>
            <a:pPr algn="ctr"/>
            <a:r>
              <a:rPr lang="en-US" dirty="0"/>
              <a:t>Contact us</a:t>
            </a:r>
            <a:endParaRPr lang="en-AE" dirty="0"/>
          </a:p>
        </p:txBody>
      </p:sp>
      <p:sp>
        <p:nvSpPr>
          <p:cNvPr id="3" name="Content Placeholder 2">
            <a:extLst>
              <a:ext uri="{FF2B5EF4-FFF2-40B4-BE49-F238E27FC236}">
                <a16:creationId xmlns:a16="http://schemas.microsoft.com/office/drawing/2014/main" id="{A11E04D8-9AE5-0900-ADB1-AA5367C28D7C}"/>
              </a:ext>
            </a:extLst>
          </p:cNvPr>
          <p:cNvSpPr>
            <a:spLocks noGrp="1"/>
          </p:cNvSpPr>
          <p:nvPr>
            <p:ph sz="half" idx="1"/>
          </p:nvPr>
        </p:nvSpPr>
        <p:spPr>
          <a:xfrm>
            <a:off x="609095" y="1712869"/>
            <a:ext cx="3525161" cy="4464996"/>
          </a:xfrm>
          <a:ln>
            <a:noFill/>
          </a:ln>
        </p:spPr>
        <p:txBody>
          <a:bodyPr>
            <a:normAutofit/>
          </a:bodyPr>
          <a:lstStyle/>
          <a:p>
            <a:pPr marL="0" indent="0" algn="ctr">
              <a:lnSpc>
                <a:spcPct val="100000"/>
              </a:lnSpc>
              <a:buNone/>
            </a:pPr>
            <a:r>
              <a:rPr lang="en-US" sz="1800" b="1" i="0" strike="noStrike" dirty="0">
                <a:solidFill>
                  <a:schemeClr val="accent2"/>
                </a:solidFill>
                <a:effectLst/>
              </a:rPr>
              <a:t>UAE</a:t>
            </a:r>
            <a:r>
              <a:rPr lang="en-US" sz="1600" b="1" dirty="0">
                <a:solidFill>
                  <a:srgbClr val="0070C0"/>
                </a:solidFill>
              </a:rPr>
              <a:t> </a:t>
            </a:r>
          </a:p>
          <a:p>
            <a:pPr marL="0" indent="0" algn="ctr">
              <a:lnSpc>
                <a:spcPct val="100000"/>
              </a:lnSpc>
              <a:buNone/>
            </a:pPr>
            <a:r>
              <a:rPr lang="en-US" sz="1400" dirty="0"/>
              <a:t>Arise Capital Investment Consultants LLC</a:t>
            </a:r>
          </a:p>
          <a:p>
            <a:pPr marL="0" indent="0" algn="ctr">
              <a:lnSpc>
                <a:spcPct val="100000"/>
              </a:lnSpc>
              <a:buNone/>
            </a:pPr>
            <a:r>
              <a:rPr lang="en-US" sz="1400" dirty="0"/>
              <a:t>309, Opal Tower, Business Bay, Dubai, UAE</a:t>
            </a:r>
          </a:p>
          <a:p>
            <a:pPr marL="0" indent="0" algn="ctr">
              <a:lnSpc>
                <a:spcPct val="100000"/>
              </a:lnSpc>
              <a:buNone/>
            </a:pPr>
            <a:r>
              <a:rPr lang="en-US" sz="1400" dirty="0">
                <a:solidFill>
                  <a:schemeClr val="accent2"/>
                </a:solidFill>
              </a:rPr>
              <a:t>Phone: </a:t>
            </a:r>
            <a:r>
              <a:rPr lang="en-US" sz="1400" dirty="0"/>
              <a:t>+97150-7929870</a:t>
            </a:r>
          </a:p>
          <a:p>
            <a:pPr marL="0" indent="0" algn="ctr">
              <a:lnSpc>
                <a:spcPct val="100000"/>
              </a:lnSpc>
              <a:buNone/>
            </a:pPr>
            <a:r>
              <a:rPr lang="en-US" sz="1400" dirty="0">
                <a:solidFill>
                  <a:schemeClr val="accent2"/>
                </a:solidFill>
              </a:rPr>
              <a:t>Email: </a:t>
            </a:r>
            <a:r>
              <a:rPr lang="en-US" sz="1400" dirty="0"/>
              <a:t>puru@arisecapinvest.com</a:t>
            </a:r>
          </a:p>
          <a:p>
            <a:pPr marL="0" indent="0" algn="ctr">
              <a:lnSpc>
                <a:spcPct val="100000"/>
              </a:lnSpc>
              <a:buNone/>
            </a:pPr>
            <a:r>
              <a:rPr lang="en-US" sz="1400" dirty="0">
                <a:solidFill>
                  <a:schemeClr val="accent2"/>
                </a:solidFill>
              </a:rPr>
              <a:t>Website:</a:t>
            </a:r>
            <a:r>
              <a:rPr lang="en-US" sz="1400" dirty="0"/>
              <a:t> www.arisecapinvest.com</a:t>
            </a:r>
          </a:p>
          <a:p>
            <a:pPr marL="0" indent="0" algn="ctr">
              <a:lnSpc>
                <a:spcPct val="100000"/>
              </a:lnSpc>
              <a:buNone/>
            </a:pPr>
            <a:endParaRPr lang="en-US" sz="1400" b="1" dirty="0">
              <a:solidFill>
                <a:schemeClr val="accent2"/>
              </a:solidFill>
            </a:endParaRPr>
          </a:p>
          <a:p>
            <a:pPr marL="0" indent="0" algn="ctr">
              <a:lnSpc>
                <a:spcPct val="100000"/>
              </a:lnSpc>
              <a:buNone/>
            </a:pPr>
            <a:r>
              <a:rPr lang="en-US" sz="1400" b="1" dirty="0">
                <a:solidFill>
                  <a:schemeClr val="accent2"/>
                </a:solidFill>
              </a:rPr>
              <a:t>LinkedIn &amp; Facebook</a:t>
            </a:r>
          </a:p>
          <a:p>
            <a:pPr marL="0" indent="0" algn="ctr">
              <a:lnSpc>
                <a:spcPct val="100000"/>
              </a:lnSpc>
              <a:buNone/>
            </a:pPr>
            <a:r>
              <a:rPr lang="en-US" sz="1400" dirty="0"/>
              <a:t>Arise Capital Investment Consultants LLC</a:t>
            </a:r>
          </a:p>
        </p:txBody>
      </p:sp>
      <p:sp>
        <p:nvSpPr>
          <p:cNvPr id="6" name="Content Placeholder 2">
            <a:extLst>
              <a:ext uri="{FF2B5EF4-FFF2-40B4-BE49-F238E27FC236}">
                <a16:creationId xmlns:a16="http://schemas.microsoft.com/office/drawing/2014/main" id="{8FDC9140-7E19-311A-EE9E-F4A1E3946804}"/>
              </a:ext>
            </a:extLst>
          </p:cNvPr>
          <p:cNvSpPr txBox="1">
            <a:spLocks/>
          </p:cNvSpPr>
          <p:nvPr/>
        </p:nvSpPr>
        <p:spPr>
          <a:xfrm>
            <a:off x="8057745" y="1712869"/>
            <a:ext cx="3525161" cy="202968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1" i="0" strike="noStrike" dirty="0">
                <a:solidFill>
                  <a:schemeClr val="accent2"/>
                </a:solidFill>
                <a:effectLst/>
              </a:rPr>
              <a:t>GERMANY</a:t>
            </a:r>
            <a:r>
              <a:rPr lang="en-US" sz="1400" b="0" i="0" u="sng" strike="noStrike" dirty="0">
                <a:solidFill>
                  <a:srgbClr val="0070C0"/>
                </a:solidFill>
                <a:effectLst/>
              </a:rPr>
              <a:t> </a:t>
            </a:r>
          </a:p>
          <a:p>
            <a:pPr marL="0" indent="0" algn="ctr">
              <a:lnSpc>
                <a:spcPct val="100000"/>
              </a:lnSpc>
              <a:buFont typeface="Arial" panose="020B0604020202020204" pitchFamily="34" charset="0"/>
              <a:buNone/>
            </a:pPr>
            <a:r>
              <a:rPr lang="en-US" sz="1400" dirty="0" err="1"/>
              <a:t>Fluc</a:t>
            </a:r>
            <a:r>
              <a:rPr lang="en-US" sz="1400" dirty="0"/>
              <a:t> GmbH</a:t>
            </a:r>
          </a:p>
          <a:p>
            <a:pPr marL="0" indent="0" algn="ctr">
              <a:lnSpc>
                <a:spcPct val="100000"/>
              </a:lnSpc>
              <a:buFont typeface="Arial" panose="020B0604020202020204" pitchFamily="34" charset="0"/>
              <a:buNone/>
            </a:pPr>
            <a:r>
              <a:rPr lang="de-DE" sz="1400" b="0" i="0" dirty="0">
                <a:effectLst/>
              </a:rPr>
              <a:t>Gutenbergstr, 77a 70197 Stuttgart, Germany</a:t>
            </a:r>
            <a:endParaRPr lang="en-US" sz="1400" dirty="0"/>
          </a:p>
          <a:p>
            <a:pPr marL="0" indent="0" algn="ctr">
              <a:lnSpc>
                <a:spcPct val="100000"/>
              </a:lnSpc>
              <a:buFont typeface="Arial" panose="020B0604020202020204" pitchFamily="34" charset="0"/>
              <a:buNone/>
            </a:pPr>
            <a:r>
              <a:rPr lang="en-US" sz="1400" dirty="0">
                <a:solidFill>
                  <a:schemeClr val="accent2"/>
                </a:solidFill>
              </a:rPr>
              <a:t>Email: </a:t>
            </a:r>
            <a:r>
              <a:rPr lang="en-US" sz="1400" dirty="0"/>
              <a:t>info@fluc.eu</a:t>
            </a:r>
          </a:p>
          <a:p>
            <a:pPr marL="0" indent="0" algn="ctr">
              <a:lnSpc>
                <a:spcPct val="100000"/>
              </a:lnSpc>
              <a:buFont typeface="Arial" panose="020B0604020202020204" pitchFamily="34" charset="0"/>
              <a:buNone/>
            </a:pPr>
            <a:r>
              <a:rPr lang="en-US" sz="1400" dirty="0">
                <a:solidFill>
                  <a:schemeClr val="accent2"/>
                </a:solidFill>
              </a:rPr>
              <a:t>Website: </a:t>
            </a:r>
            <a:r>
              <a:rPr lang="en-US" sz="1400" dirty="0"/>
              <a:t>www.fluc.eu</a:t>
            </a:r>
          </a:p>
        </p:txBody>
      </p:sp>
      <p:sp>
        <p:nvSpPr>
          <p:cNvPr id="9" name="Content Placeholder 2">
            <a:extLst>
              <a:ext uri="{FF2B5EF4-FFF2-40B4-BE49-F238E27FC236}">
                <a16:creationId xmlns:a16="http://schemas.microsoft.com/office/drawing/2014/main" id="{8209CC5E-485C-E1A0-FE5E-6E9C39CF4891}"/>
              </a:ext>
            </a:extLst>
          </p:cNvPr>
          <p:cNvSpPr txBox="1">
            <a:spLocks/>
          </p:cNvSpPr>
          <p:nvPr/>
        </p:nvSpPr>
        <p:spPr>
          <a:xfrm>
            <a:off x="4333420" y="3921161"/>
            <a:ext cx="3525161" cy="2088199"/>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400" dirty="0"/>
              <a:t>Capital Investment Research Division</a:t>
            </a:r>
          </a:p>
          <a:p>
            <a:pPr marL="0" indent="0" algn="ctr">
              <a:lnSpc>
                <a:spcPct val="100000"/>
              </a:lnSpc>
              <a:buFont typeface="Arial" panose="020B0604020202020204" pitchFamily="34" charset="0"/>
              <a:buNone/>
            </a:pPr>
            <a:r>
              <a:rPr lang="en-US" sz="1400" dirty="0"/>
              <a:t>No. 3, 1st Main Road, Netaji Nagar, </a:t>
            </a:r>
            <a:r>
              <a:rPr lang="en-US" sz="1400" dirty="0" err="1"/>
              <a:t>Kempapura</a:t>
            </a:r>
            <a:r>
              <a:rPr lang="en-US" sz="1400" dirty="0"/>
              <a:t> Hebbal, Bengaluru -560024 (INDIA)</a:t>
            </a:r>
          </a:p>
          <a:p>
            <a:pPr marL="0" indent="0" algn="ctr">
              <a:lnSpc>
                <a:spcPct val="100000"/>
              </a:lnSpc>
              <a:buFont typeface="Arial" panose="020B0604020202020204" pitchFamily="34" charset="0"/>
              <a:buNone/>
            </a:pPr>
            <a:r>
              <a:rPr lang="en-US" sz="1400" dirty="0">
                <a:solidFill>
                  <a:schemeClr val="accent2"/>
                </a:solidFill>
              </a:rPr>
              <a:t>Email: </a:t>
            </a:r>
            <a:r>
              <a:rPr lang="en-US" sz="1400" dirty="0"/>
              <a:t>research@arisecapinvest.com</a:t>
            </a:r>
          </a:p>
          <a:p>
            <a:pPr marL="0" indent="0" algn="ctr">
              <a:lnSpc>
                <a:spcPct val="100000"/>
              </a:lnSpc>
              <a:buFont typeface="Arial" panose="020B0604020202020204" pitchFamily="34" charset="0"/>
              <a:buNone/>
            </a:pPr>
            <a:endParaRPr lang="en-US" sz="1400" dirty="0"/>
          </a:p>
        </p:txBody>
      </p:sp>
      <p:sp>
        <p:nvSpPr>
          <p:cNvPr id="10" name="Content Placeholder 2">
            <a:extLst>
              <a:ext uri="{FF2B5EF4-FFF2-40B4-BE49-F238E27FC236}">
                <a16:creationId xmlns:a16="http://schemas.microsoft.com/office/drawing/2014/main" id="{25ABB760-CB3C-5DC3-F134-6B4D08602F52}"/>
              </a:ext>
            </a:extLst>
          </p:cNvPr>
          <p:cNvSpPr txBox="1">
            <a:spLocks/>
          </p:cNvSpPr>
          <p:nvPr/>
        </p:nvSpPr>
        <p:spPr>
          <a:xfrm>
            <a:off x="4333420" y="1712869"/>
            <a:ext cx="3525161" cy="202968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1800" b="1" dirty="0">
                <a:solidFill>
                  <a:schemeClr val="accent2"/>
                </a:solidFill>
              </a:rPr>
              <a:t>INDIA</a:t>
            </a:r>
            <a:r>
              <a:rPr lang="en-US" sz="1600" u="sng" dirty="0">
                <a:solidFill>
                  <a:schemeClr val="accent2"/>
                </a:solidFill>
              </a:rPr>
              <a:t> </a:t>
            </a:r>
          </a:p>
          <a:p>
            <a:pPr marL="0" indent="0" algn="ctr">
              <a:lnSpc>
                <a:spcPct val="100000"/>
              </a:lnSpc>
              <a:buFont typeface="Arial" panose="020B0604020202020204" pitchFamily="34" charset="0"/>
              <a:buNone/>
            </a:pPr>
            <a:r>
              <a:rPr lang="en-AE" sz="1400" dirty="0" err="1"/>
              <a:t>Kamtech</a:t>
            </a:r>
            <a:r>
              <a:rPr lang="en-AE" sz="1400" dirty="0"/>
              <a:t> Associates </a:t>
            </a:r>
            <a:r>
              <a:rPr lang="en-AE" sz="1400" dirty="0" err="1"/>
              <a:t>Pvt.</a:t>
            </a:r>
            <a:r>
              <a:rPr lang="en-AE" sz="1400" dirty="0"/>
              <a:t> Ltd. </a:t>
            </a:r>
          </a:p>
          <a:p>
            <a:pPr marL="0" indent="0" algn="ctr">
              <a:lnSpc>
                <a:spcPct val="100000"/>
              </a:lnSpc>
              <a:buFont typeface="Arial" panose="020B0604020202020204" pitchFamily="34" charset="0"/>
              <a:buNone/>
            </a:pPr>
            <a:r>
              <a:rPr lang="en-US" sz="1400" dirty="0"/>
              <a:t>IT-23, IT Park, </a:t>
            </a:r>
            <a:r>
              <a:rPr lang="en-US" sz="1400" dirty="0" err="1"/>
              <a:t>Sitapura</a:t>
            </a:r>
            <a:r>
              <a:rPr lang="en-US" sz="1400" dirty="0"/>
              <a:t> Industrial Area, Jaipur -302022 (INDIA)</a:t>
            </a:r>
          </a:p>
          <a:p>
            <a:pPr marL="0" indent="0" algn="ctr">
              <a:lnSpc>
                <a:spcPct val="100000"/>
              </a:lnSpc>
              <a:buFont typeface="Arial" panose="020B0604020202020204" pitchFamily="34" charset="0"/>
              <a:buNone/>
            </a:pPr>
            <a:r>
              <a:rPr lang="en-US" sz="1400" dirty="0">
                <a:solidFill>
                  <a:schemeClr val="accent2"/>
                </a:solidFill>
              </a:rPr>
              <a:t>Email: </a:t>
            </a:r>
            <a:r>
              <a:rPr lang="en-US" sz="1400" dirty="0"/>
              <a:t>info@kamtech.in</a:t>
            </a:r>
          </a:p>
          <a:p>
            <a:pPr marL="0" indent="0" algn="ctr">
              <a:lnSpc>
                <a:spcPct val="100000"/>
              </a:lnSpc>
              <a:buNone/>
            </a:pPr>
            <a:r>
              <a:rPr lang="en-US" sz="1400" dirty="0">
                <a:solidFill>
                  <a:schemeClr val="accent2"/>
                </a:solidFill>
              </a:rPr>
              <a:t>Website: </a:t>
            </a:r>
            <a:r>
              <a:rPr lang="en-US" sz="1400" dirty="0"/>
              <a:t>www.kamtech.in</a:t>
            </a:r>
          </a:p>
          <a:p>
            <a:pPr marL="0" indent="0" algn="ctr">
              <a:lnSpc>
                <a:spcPct val="100000"/>
              </a:lnSpc>
              <a:buFont typeface="Arial" panose="020B0604020202020204" pitchFamily="34" charset="0"/>
              <a:buNone/>
            </a:pPr>
            <a:endParaRPr lang="en-US" sz="1400" dirty="0"/>
          </a:p>
          <a:p>
            <a:pPr marL="0" indent="0" algn="ctr">
              <a:lnSpc>
                <a:spcPct val="100000"/>
              </a:lnSpc>
              <a:buFont typeface="Arial" panose="020B0604020202020204" pitchFamily="34" charset="0"/>
              <a:buNone/>
            </a:pPr>
            <a:endParaRPr lang="en-AE" sz="1400" dirty="0"/>
          </a:p>
        </p:txBody>
      </p:sp>
    </p:spTree>
    <p:extLst>
      <p:ext uri="{BB962C8B-B14F-4D97-AF65-F5344CB8AC3E}">
        <p14:creationId xmlns:p14="http://schemas.microsoft.com/office/powerpoint/2010/main" val="2610213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337</TotalTime>
  <Words>726</Words>
  <Application>Microsoft Office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Aptos Narrow</vt:lpstr>
      <vt:lpstr>Arial</vt:lpstr>
      <vt:lpstr>Calibri</vt:lpstr>
      <vt:lpstr>Times New Roman</vt:lpstr>
      <vt:lpstr>Wingdings</vt:lpstr>
      <vt:lpstr>Office Theme</vt:lpstr>
      <vt:lpstr>Vessel Financing Scheme</vt:lpstr>
      <vt:lpstr>Arise Capital Investment Consultants LLC Your Partner in Securing Capital and Funding Solutions</vt:lpstr>
      <vt:lpstr> Assets Based Financing</vt:lpstr>
      <vt:lpstr> Flexible Finance structure </vt:lpstr>
      <vt:lpstr>  KYC DOCUMENTS  </vt:lpstr>
      <vt:lpstr>DUE DILIGENCE PROCESS </vt:lpstr>
      <vt:lpstr>PowerPoint Presentation</vt:lpstr>
      <vt:lpstr>Important key points :  </vt:lpstr>
      <vt:lpstr>Contact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Head of Finance | Rock Petroleum</dc:creator>
  <cp:lastModifiedBy>Purushotam Agrawal</cp:lastModifiedBy>
  <cp:revision>22</cp:revision>
  <cp:lastPrinted>2025-01-16T07:42:42Z</cp:lastPrinted>
  <dcterms:created xsi:type="dcterms:W3CDTF">2024-11-06T08:59:20Z</dcterms:created>
  <dcterms:modified xsi:type="dcterms:W3CDTF">2025-03-23T12:35:45Z</dcterms:modified>
</cp:coreProperties>
</file>